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4.png" ContentType="image/png"/>
  <Override PartName="/ppt/media/image23.png" ContentType="image/png"/>
  <Override PartName="/ppt/media/image22.png" ContentType="image/png"/>
  <Override PartName="/ppt/media/image11.png" ContentType="image/png"/>
  <Override PartName="/ppt/media/image17.png" ContentType="image/png"/>
  <Override PartName="/ppt/media/image8.png" ContentType="image/png"/>
  <Override PartName="/ppt/media/image12.png" ContentType="image/png"/>
  <Override PartName="/ppt/media/image3.png" ContentType="image/png"/>
  <Override PartName="/ppt/media/image35.jpeg" ContentType="image/jpeg"/>
  <Override PartName="/ppt/media/image18.png" ContentType="image/png"/>
  <Override PartName="/ppt/media/image20.png" ContentType="image/png"/>
  <Override PartName="/ppt/media/image9.png" ContentType="image/png"/>
  <Override PartName="/ppt/media/image31.png" ContentType="image/png"/>
  <Override PartName="/ppt/media/image32.png" ContentType="image/png"/>
  <Override PartName="/ppt/media/image33.png" ContentType="image/png"/>
  <Override PartName="/ppt/media/image13.png" ContentType="image/png"/>
  <Override PartName="/ppt/media/image2.png" ContentType="image/png"/>
  <Override PartName="/ppt/media/image34.png" ContentType="image/png"/>
  <Override PartName="/ppt/media/image30.jpeg" ContentType="image/jpeg"/>
  <Override PartName="/ppt/media/image7.png" ContentType="image/png"/>
  <Override PartName="/ppt/media/image16.png" ContentType="image/png"/>
  <Override PartName="/ppt/media/image5.png" ContentType="image/png"/>
  <Override PartName="/ppt/media/image14.png" ContentType="image/png"/>
  <Override PartName="/ppt/media/image26.jpeg" ContentType="image/jpeg"/>
  <Override PartName="/ppt/media/image4.jpeg" ContentType="image/jpeg"/>
  <Override PartName="/ppt/media/image25.png" ContentType="image/png"/>
  <Override PartName="/ppt/media/image6.png" ContentType="image/png"/>
  <Override PartName="/ppt/media/image15.png" ContentType="image/png"/>
  <Override PartName="/ppt/media/image1.jpeg" ContentType="image/jpeg"/>
  <Override PartName="/ppt/media/image10.png" ContentType="image/png"/>
  <Override PartName="/ppt/media/image19.png" ContentType="image/png"/>
  <Override PartName="/ppt/media/image21.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7" r:id="rId9"/>
    <p:sldMasterId id="2147483669" r:id="rId10"/>
    <p:sldMasterId id="2147483671" r:id="rId11"/>
    <p:sldMasterId id="2147483673" r:id="rId12"/>
    <p:sldMasterId id="2147483675" r:id="rId13"/>
    <p:sldMasterId id="2147483677" r:id="rId14"/>
    <p:sldMasterId id="2147483679" r:id="rId15"/>
    <p:sldMasterId id="2147483681"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notesMaster" Target="notesMasters/notesMaster1.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50" Type="http://schemas.openxmlformats.org/officeDocument/2006/relationships/slide" Target="slides/slide33.xml"/><Relationship Id="rId51" Type="http://schemas.openxmlformats.org/officeDocument/2006/relationships/slide" Target="slides/slide34.xml"/><Relationship Id="rId52" Type="http://schemas.openxmlformats.org/officeDocument/2006/relationships/slide" Target="slides/slide35.xml"/><Relationship Id="rId53" Type="http://schemas.openxmlformats.org/officeDocument/2006/relationships/slide" Target="slides/slide36.xml"/><Relationship Id="rId54" Type="http://schemas.openxmlformats.org/officeDocument/2006/relationships/slide" Target="slides/slide37.xml"/><Relationship Id="rId55" Type="http://schemas.openxmlformats.org/officeDocument/2006/relationships/slide" Target="slides/slide38.xml"/><Relationship Id="rId56" Type="http://schemas.openxmlformats.org/officeDocument/2006/relationships/slide" Target="slides/slide39.xml"/><Relationship Id="rId57" Type="http://schemas.openxmlformats.org/officeDocument/2006/relationships/slide" Target="slides/slide40.xml"/><Relationship Id="rId58" Type="http://schemas.openxmlformats.org/officeDocument/2006/relationships/slide" Target="slides/slide41.xml"/><Relationship Id="rId59" Type="http://schemas.openxmlformats.org/officeDocument/2006/relationships/slide" Target="slides/slide42.xml"/><Relationship Id="rId60" Type="http://schemas.openxmlformats.org/officeDocument/2006/relationships/slide" Target="slides/slide43.xml"/><Relationship Id="rId61" Type="http://schemas.openxmlformats.org/officeDocument/2006/relationships/slide" Target="slides/slide44.xml"/><Relationship Id="rId62" Type="http://schemas.openxmlformats.org/officeDocument/2006/relationships/slide" Target="slides/slide45.xml"/><Relationship Id="rId63" Type="http://schemas.openxmlformats.org/officeDocument/2006/relationships/slide" Target="slides/slide46.xml"/><Relationship Id="rId64" Type="http://schemas.openxmlformats.org/officeDocument/2006/relationships/slide" Target="slides/slide47.xml"/><Relationship Id="rId6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pl-PL" sz="4400" strike="noStrike" u="none">
                <a:solidFill>
                  <a:srgbClr val="000000"/>
                </a:solidFill>
                <a:uFillTx/>
                <a:latin typeface="Arial"/>
              </a:rPr>
              <a:t>Kliknij, aby przesunąć slajd</a:t>
            </a:r>
            <a:endParaRPr b="0" lang="pl-PL" sz="4400" strike="noStrike" u="none">
              <a:solidFill>
                <a:srgbClr val="000000"/>
              </a:solidFill>
              <a:uFillTx/>
              <a:latin typeface="Arial"/>
            </a:endParaRPr>
          </a:p>
        </p:txBody>
      </p:sp>
      <p:sp>
        <p:nvSpPr>
          <p:cNvPr id="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pl-PL" sz="2000" strike="noStrike" u="none">
                <a:solidFill>
                  <a:srgbClr val="000000"/>
                </a:solidFill>
                <a:uFillTx/>
                <a:latin typeface="Arial"/>
              </a:rPr>
              <a:t>Kliknij, aby edytować format notatek</a:t>
            </a:r>
            <a:endParaRPr b="0" lang="pl-PL" sz="2000" strike="noStrike" u="none">
              <a:solidFill>
                <a:srgbClr val="000000"/>
              </a:solidFill>
              <a:uFillTx/>
              <a:latin typeface="Arial"/>
            </a:endParaRPr>
          </a:p>
        </p:txBody>
      </p:sp>
      <p:sp>
        <p:nvSpPr>
          <p:cNvPr id="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64" name="PlaceHolder 4"/>
          <p:cNvSpPr>
            <a:spLocks noGrp="1"/>
          </p:cNvSpPr>
          <p:nvPr>
            <p:ph type="dt" idx="36"/>
          </p:nvPr>
        </p:nvSpPr>
        <p:spPr>
          <a:xfrm>
            <a:off x="4278960" y="0"/>
            <a:ext cx="3280680" cy="534240"/>
          </a:xfrm>
          <a:prstGeom prst="rect">
            <a:avLst/>
          </a:prstGeom>
          <a:noFill/>
          <a:ln w="0">
            <a:noFill/>
          </a:ln>
        </p:spPr>
        <p:txBody>
          <a:bodyPr lIns="0" rIns="0" tIns="0" bIns="0" anchor="t">
            <a:noAutofit/>
          </a:bodyPr>
          <a:lstStyle>
            <a:lvl1pPr indent="0" algn="r">
              <a:buNone/>
              <a:defRPr b="0" lang="pl-PL" sz="1400" strike="noStrike" u="none">
                <a:solidFill>
                  <a:srgbClr val="000000"/>
                </a:solidFill>
                <a:uFillTx/>
                <a:latin typeface="Times New Roman"/>
              </a:defRPr>
            </a:lvl1pPr>
          </a:lstStyle>
          <a:p>
            <a:pPr indent="0" algn="r">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65" name="PlaceHolder 5"/>
          <p:cNvSpPr>
            <a:spLocks noGrp="1"/>
          </p:cNvSpPr>
          <p:nvPr>
            <p:ph type="ftr" idx="37"/>
          </p:nvPr>
        </p:nvSpPr>
        <p:spPr>
          <a:xfrm>
            <a:off x="0" y="10157400"/>
            <a:ext cx="3280680" cy="534240"/>
          </a:xfrm>
          <a:prstGeom prst="rect">
            <a:avLst/>
          </a:prstGeom>
          <a:noFill/>
          <a:ln w="0">
            <a:noFill/>
          </a:ln>
        </p:spPr>
        <p:txBody>
          <a:bodyPr lIns="0" rIns="0" tIns="0" bIns="0" anchor="b">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66" name="PlaceHolder 6"/>
          <p:cNvSpPr>
            <a:spLocks noGrp="1"/>
          </p:cNvSpPr>
          <p:nvPr>
            <p:ph type="sldNum" idx="38"/>
          </p:nvPr>
        </p:nvSpPr>
        <p:spPr>
          <a:xfrm>
            <a:off x="4278960" y="10157400"/>
            <a:ext cx="3280680" cy="534240"/>
          </a:xfrm>
          <a:prstGeom prst="rect">
            <a:avLst/>
          </a:prstGeom>
          <a:noFill/>
          <a:ln w="0">
            <a:noFill/>
          </a:ln>
        </p:spPr>
        <p:txBody>
          <a:bodyPr lIns="0" rIns="0" tIns="0" bIns="0" anchor="b">
            <a:noAutofit/>
          </a:bodyPr>
          <a:lstStyle>
            <a:lvl1pPr indent="0" algn="r">
              <a:buNone/>
              <a:defRPr b="0" lang="pl-PL" sz="1400" strike="noStrike" u="none">
                <a:solidFill>
                  <a:srgbClr val="000000"/>
                </a:solidFill>
                <a:uFillTx/>
                <a:latin typeface="Times New Roman"/>
              </a:defRPr>
            </a:lvl1pPr>
          </a:lstStyle>
          <a:p>
            <a:pPr indent="0" algn="r">
              <a:buNone/>
            </a:pPr>
            <a:fld id="{B8340581-7B8C-48D4-974D-27F886ECD115}" type="slidenum">
              <a:rPr b="0" lang="pl-PL" sz="1400" strike="noStrike" u="none">
                <a:solidFill>
                  <a:srgbClr val="000000"/>
                </a:solidFill>
                <a:uFillTx/>
                <a:latin typeface="Times New Roman"/>
              </a:rPr>
              <a:t>1</a:t>
            </a:fld>
            <a:endParaRPr b="0" lang="pl-PL"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5680" cy="3085560"/>
          </a:xfrm>
          <a:prstGeom prst="rect">
            <a:avLst/>
          </a:prstGeom>
          <a:ln w="0">
            <a:noFill/>
          </a:ln>
        </p:spPr>
      </p:sp>
      <p:sp>
        <p:nvSpPr>
          <p:cNvPr id="22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pl-PL" sz="1800" strike="noStrike" u="none">
              <a:solidFill>
                <a:srgbClr val="000000"/>
              </a:solidFill>
              <a:uFillTx/>
              <a:latin typeface="Arial"/>
            </a:endParaRPr>
          </a:p>
        </p:txBody>
      </p:sp>
      <p:sp>
        <p:nvSpPr>
          <p:cNvPr id="225" name="PlaceHolder 3"/>
          <p:cNvSpPr>
            <a:spLocks noGrp="1"/>
          </p:cNvSpPr>
          <p:nvPr>
            <p:ph type="sldNum" idx="4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272CE71B-D0F1-408D-A6F2-CA0FB6B4AE02}" type="slidenum">
              <a:rPr b="0" lang="en-US" sz="1200" strike="noStrike" u="none">
                <a:solidFill>
                  <a:srgbClr val="000000"/>
                </a:solidFill>
                <a:uFillTx/>
                <a:latin typeface="Times New Roman"/>
              </a:rPr>
              <a:t>&lt;numer&gt;</a:t>
            </a:fld>
            <a:endParaRPr b="0" lang="pl-PL"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5680" cy="3085560"/>
          </a:xfrm>
          <a:prstGeom prst="rect">
            <a:avLst/>
          </a:prstGeom>
          <a:ln w="0">
            <a:noFill/>
          </a:ln>
        </p:spPr>
      </p:sp>
      <p:sp>
        <p:nvSpPr>
          <p:cNvPr id="21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pl-PL" sz="1800" strike="noStrike" u="none">
              <a:solidFill>
                <a:srgbClr val="000000"/>
              </a:solidFill>
              <a:uFillTx/>
              <a:latin typeface="Arial"/>
            </a:endParaRPr>
          </a:p>
        </p:txBody>
      </p:sp>
      <p:sp>
        <p:nvSpPr>
          <p:cNvPr id="219" name="PlaceHolder 3"/>
          <p:cNvSpPr>
            <a:spLocks noGrp="1"/>
          </p:cNvSpPr>
          <p:nvPr>
            <p:ph type="sldNum" idx="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33B3BDF-06AF-4E4E-94B5-DE40D5988DC3}" type="slidenum">
              <a:rPr b="0" lang="en-US" sz="1200" strike="noStrike" u="none">
                <a:solidFill>
                  <a:srgbClr val="000000"/>
                </a:solidFill>
                <a:uFillTx/>
                <a:latin typeface="Times New Roman"/>
              </a:rPr>
              <a:t>&lt;numer&gt;</a:t>
            </a:fld>
            <a:endParaRPr b="0" lang="pl-PL" sz="1200" strike="noStrike" u="none">
              <a:solidFill>
                <a:srgbClr val="000000"/>
              </a:solidFill>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680" cy="3085560"/>
          </a:xfrm>
          <a:prstGeom prst="rect">
            <a:avLst/>
          </a:prstGeom>
          <a:ln w="0">
            <a:noFill/>
          </a:ln>
        </p:spPr>
      </p:sp>
      <p:sp>
        <p:nvSpPr>
          <p:cNvPr id="22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pl-PL" sz="1800" strike="noStrike" u="none">
              <a:solidFill>
                <a:srgbClr val="000000"/>
              </a:solidFill>
              <a:uFillTx/>
              <a:latin typeface="Arial"/>
            </a:endParaRPr>
          </a:p>
        </p:txBody>
      </p:sp>
      <p:sp>
        <p:nvSpPr>
          <p:cNvPr id="228" name="PlaceHolder 3"/>
          <p:cNvSpPr>
            <a:spLocks noGrp="1"/>
          </p:cNvSpPr>
          <p:nvPr>
            <p:ph type="sldNum" idx="4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338FBF9B-2AD1-41B7-AC63-C74288C34E03}" type="slidenum">
              <a:rPr b="0" lang="en-US" sz="1200" strike="noStrike" u="none">
                <a:solidFill>
                  <a:srgbClr val="000000"/>
                </a:solidFill>
                <a:uFillTx/>
                <a:latin typeface="Times New Roman"/>
              </a:rPr>
              <a:t>&lt;numer&gt;</a:t>
            </a:fld>
            <a:endParaRPr b="0" lang="pl-PL"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5680" cy="3085560"/>
          </a:xfrm>
          <a:prstGeom prst="rect">
            <a:avLst/>
          </a:prstGeom>
          <a:ln w="0">
            <a:noFill/>
          </a:ln>
        </p:spPr>
      </p:sp>
      <p:sp>
        <p:nvSpPr>
          <p:cNvPr id="22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pl-PL" sz="1800" strike="noStrike" u="none">
              <a:solidFill>
                <a:srgbClr val="000000"/>
              </a:solidFill>
              <a:uFillTx/>
              <a:latin typeface="Arial"/>
            </a:endParaRPr>
          </a:p>
        </p:txBody>
      </p:sp>
      <p:sp>
        <p:nvSpPr>
          <p:cNvPr id="222" name="PlaceHolder 3"/>
          <p:cNvSpPr>
            <a:spLocks noGrp="1"/>
          </p:cNvSpPr>
          <p:nvPr>
            <p:ph type="sldNum" idx="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52217EB9-DDDF-48C8-8D7E-8D3EC1C5890E}" type="slidenum">
              <a:rPr b="0" lang="en-US" sz="1200" strike="noStrike" u="none">
                <a:solidFill>
                  <a:srgbClr val="000000"/>
                </a:solidFill>
                <a:uFillTx/>
                <a:latin typeface="Times New Roman"/>
              </a:rPr>
              <a:t>&lt;numer&gt;</a:t>
            </a:fld>
            <a:endParaRPr b="0" lang="pl-PL"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E07AA282-2B0D-454B-B5CC-96D7D901000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omyślny 1">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omyślny 1">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omyślny 1">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5C1EC32B-F795-456A-A99F-76821A2E40BE}" type="slidenum">
              <a:t>&lt;#&gt;</a:t>
            </a:fld>
          </a:p>
        </p:txBody>
      </p:sp>
      <p:sp>
        <p:nvSpPr>
          <p:cNvPr id="6" name="PlaceHolder 5"/>
          <p:cNvSpPr>
            <a:spLocks noGrp="1"/>
          </p:cNvSpPr>
          <p:nvPr>
            <p:ph type="dt" idx="14"/>
          </p:nvPr>
        </p:nvSpPr>
        <p:spPr/>
        <p:txBody>
          <a:bodyPr/>
          <a:p>
            <a:r>
              <a:rPr lang="pl-PL"/>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6A52D836-46CA-4215-9F80-84CF27B12670}" type="slidenum">
              <a:t>&lt;#&gt;</a:t>
            </a:fld>
          </a:p>
        </p:txBody>
      </p:sp>
      <p:sp>
        <p:nvSpPr>
          <p:cNvPr id="4" name="PlaceHolder 3"/>
          <p:cNvSpPr>
            <a:spLocks noGrp="1"/>
          </p:cNvSpPr>
          <p:nvPr>
            <p:ph type="dt" idx="17"/>
          </p:nvPr>
        </p:nvSpPr>
        <p:spPr/>
        <p:txBody>
          <a:bodyPr/>
          <a:p>
            <a:r>
              <a:rPr lang="pl-PL"/>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098A8526-5F50-47BA-9361-7ACFBF34E2BE}" type="slidenum">
              <a:t>&lt;#&gt;</a:t>
            </a:fld>
          </a:p>
        </p:txBody>
      </p:sp>
      <p:sp>
        <p:nvSpPr>
          <p:cNvPr id="7" name="PlaceHolder 6"/>
          <p:cNvSpPr>
            <a:spLocks noGrp="1"/>
          </p:cNvSpPr>
          <p:nvPr>
            <p:ph type="dt" idx="20"/>
          </p:nvPr>
        </p:nvSpPr>
        <p:spPr/>
        <p:txBody>
          <a:bodyPr/>
          <a:p>
            <a:r>
              <a:rPr lang="pl-PL"/>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AA91D0BC-5DA4-4A16-AA3F-7372F418401F}" type="slidenum">
              <a:t>&lt;#&gt;</a:t>
            </a:fld>
          </a:p>
        </p:txBody>
      </p:sp>
      <p:sp>
        <p:nvSpPr>
          <p:cNvPr id="4" name="PlaceHolder 3"/>
          <p:cNvSpPr>
            <a:spLocks noGrp="1"/>
          </p:cNvSpPr>
          <p:nvPr>
            <p:ph type="dt" idx="23"/>
          </p:nvPr>
        </p:nvSpPr>
        <p:spPr/>
        <p:txBody>
          <a:bodyPr/>
          <a:p>
            <a:r>
              <a:rPr lang="pl-PL"/>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E296082D-E2ED-4541-AEE7-7DD7E3EB391C}" type="slidenum">
              <a:t>&lt;#&gt;</a:t>
            </a:fld>
          </a:p>
        </p:txBody>
      </p:sp>
      <p:sp>
        <p:nvSpPr>
          <p:cNvPr id="5" name="PlaceHolder 4"/>
          <p:cNvSpPr>
            <a:spLocks noGrp="1"/>
          </p:cNvSpPr>
          <p:nvPr>
            <p:ph type="dt" idx="26"/>
          </p:nvPr>
        </p:nvSpPr>
        <p:spPr/>
        <p:txBody>
          <a:bodyPr/>
          <a:p>
            <a:r>
              <a:rPr lang="pl-PL"/>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5196FFB0-9361-4FA9-BB60-9BFC95BEF8BC}" type="slidenum">
              <a:t>&lt;#&gt;</a:t>
            </a:fld>
          </a:p>
        </p:txBody>
      </p:sp>
      <p:sp>
        <p:nvSpPr>
          <p:cNvPr id="4" name="PlaceHolder 3"/>
          <p:cNvSpPr>
            <a:spLocks noGrp="1"/>
          </p:cNvSpPr>
          <p:nvPr>
            <p:ph type="dt" idx="29"/>
          </p:nvPr>
        </p:nvSpPr>
        <p:spPr/>
        <p:txBody>
          <a:bodyPr/>
          <a:p>
            <a:r>
              <a:rPr lang="pl-PL"/>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6D2C88B4-A7C8-426D-932F-563CEBF8329D}" type="slidenum">
              <a:t>&lt;#&gt;</a:t>
            </a:fld>
          </a:p>
        </p:txBody>
      </p:sp>
      <p:sp>
        <p:nvSpPr>
          <p:cNvPr id="4" name="PlaceHolder 3"/>
          <p:cNvSpPr>
            <a:spLocks noGrp="1"/>
          </p:cNvSpPr>
          <p:nvPr>
            <p:ph type="dt" idx="32"/>
          </p:nvPr>
        </p:nvSpPr>
        <p:spPr/>
        <p:txBody>
          <a:bodyPr/>
          <a:p>
            <a:r>
              <a:rPr lang="pl-PL"/>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EA546AC-2E4E-4BCE-9526-AF4EE5B13C5D}" type="slidenum">
              <a:t>&lt;#&gt;</a:t>
            </a:fld>
          </a:p>
        </p:txBody>
      </p:sp>
      <p:sp>
        <p:nvSpPr>
          <p:cNvPr id="4" name="PlaceHolder 3"/>
          <p:cNvSpPr>
            <a:spLocks noGrp="1"/>
          </p:cNvSpPr>
          <p:nvPr>
            <p:ph type="dt" idx="4"/>
          </p:nvPr>
        </p:nvSpPr>
        <p:spPr/>
        <p:txBody>
          <a:bodyPr/>
          <a:p>
            <a:r>
              <a:rPr lang="pl-PL"/>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B2C2089A-8C70-4FCD-9EE5-6C6EA091A04C}" type="slidenum">
              <a:t>&lt;#&gt;</a:t>
            </a:fld>
          </a:p>
        </p:txBody>
      </p:sp>
      <p:sp>
        <p:nvSpPr>
          <p:cNvPr id="4" name="PlaceHolder 3"/>
          <p:cNvSpPr>
            <a:spLocks noGrp="1"/>
          </p:cNvSpPr>
          <p:nvPr>
            <p:ph type="dt" idx="35"/>
          </p:nvPr>
        </p:nvSpPr>
        <p:spPr/>
        <p:txBody>
          <a:bodyPr/>
          <a:p>
            <a:r>
              <a:rPr lang="pl-PL"/>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F61DAD1-0DB1-4B07-A47C-F4C836FE62B9}" type="slidenum">
              <a:t>&lt;#&gt;</a:t>
            </a:fld>
          </a:p>
        </p:txBody>
      </p:sp>
      <p:sp>
        <p:nvSpPr>
          <p:cNvPr id="4" name="PlaceHolder 3"/>
          <p:cNvSpPr>
            <a:spLocks noGrp="1"/>
          </p:cNvSpPr>
          <p:nvPr>
            <p:ph type="dt" idx="7"/>
          </p:nvPr>
        </p:nvSpPr>
        <p:spPr/>
        <p:txBody>
          <a:bodyPr/>
          <a:p>
            <a:r>
              <a:rPr lang="pl-PL"/>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omyślny">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omyślny 1">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1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4" name="PlaceHolder 3"/>
          <p:cNvSpPr>
            <a:spLocks noGrp="1"/>
          </p:cNvSpPr>
          <p:nvPr>
            <p:ph type="ftr" idx="1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omyślny 1">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l-PL" sz="3200" strike="noStrike" u="none">
              <a:solidFill>
                <a:srgbClr val="000000"/>
              </a:solidFill>
              <a:uFillTx/>
              <a:latin typeface="Arial"/>
            </a:endParaRPr>
          </a:p>
        </p:txBody>
      </p:sp>
      <p:sp>
        <p:nvSpPr>
          <p:cNvPr id="5" name="PlaceHolder 4"/>
          <p:cNvSpPr>
            <a:spLocks noGrp="1"/>
          </p:cNvSpPr>
          <p:nvPr>
            <p:ph type="ftr" idx="1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omyślny 1">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l-PL" sz="4400" strike="noStrike" u="none">
              <a:solidFill>
                <a:srgbClr val="000000"/>
              </a:solidFill>
              <a:uFillTx/>
              <a:latin typeface="Arial"/>
            </a:endParaRPr>
          </a:p>
        </p:txBody>
      </p:sp>
      <p:sp>
        <p:nvSpPr>
          <p:cNvPr id="3" name="PlaceHolder 2"/>
          <p:cNvSpPr>
            <a:spLocks noGrp="1"/>
          </p:cNvSpPr>
          <p:nvPr>
            <p:ph type="ftr" idx="1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5.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6.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7.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8.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9.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3.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315EE640-9949-4313-90D3-FA0ACD75AD81}" type="slidenum">
              <a:rPr b="0" lang="en-US" sz="1600" strike="noStrike" u="none">
                <a:solidFill>
                  <a:srgbClr val="1c7ddb"/>
                </a:solidFill>
                <a:uFillTx/>
                <a:latin typeface="Abadi"/>
              </a:rPr>
              <a:t>&lt;numer&gt;</a:t>
            </a:fld>
            <a:endParaRPr b="0" lang="pl-PL" sz="1600" strike="noStrike" u="none">
              <a:solidFill>
                <a:srgbClr val="000000"/>
              </a:solidFill>
              <a:uFillTx/>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l-PL" sz="4400" strike="noStrike" u="none">
                <a:solidFill>
                  <a:srgbClr val="000000"/>
                </a:solidFill>
                <a:uFillTx/>
                <a:latin typeface="Arial"/>
              </a:rPr>
              <a:t>Kliknij, aby edytować format tekstu tytułu</a:t>
            </a:r>
            <a:endParaRPr b="0" lang="pl-PL" sz="4400" strike="noStrike" u="none">
              <a:solidFill>
                <a:srgbClr val="000000"/>
              </a:solidFill>
              <a:uFillTx/>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3200" strike="noStrike" u="none">
                <a:solidFill>
                  <a:srgbClr val="000000"/>
                </a:solidFill>
                <a:uFillTx/>
                <a:latin typeface="Arial"/>
              </a:rPr>
              <a:t>Kliknij, aby edytować format tekstu konspektu</a:t>
            </a:r>
            <a:endParaRPr b="0" lang="pl-PL"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2800" strike="noStrike" u="none">
                <a:solidFill>
                  <a:srgbClr val="000000"/>
                </a:solidFill>
                <a:uFillTx/>
                <a:latin typeface="Arial"/>
              </a:rPr>
              <a:t>Drugi poziom konspektu</a:t>
            </a:r>
            <a:endParaRPr b="0" lang="pl-PL"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2400" strike="noStrike" u="none">
                <a:solidFill>
                  <a:srgbClr val="000000"/>
                </a:solidFill>
                <a:uFillTx/>
                <a:latin typeface="Arial"/>
              </a:rPr>
              <a:t>Trzeci poziom konspektu</a:t>
            </a:r>
            <a:endParaRPr b="0" lang="pl-PL"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2000" strike="noStrike" u="none">
                <a:solidFill>
                  <a:srgbClr val="000000"/>
                </a:solidFill>
                <a:uFillTx/>
                <a:latin typeface="Arial"/>
              </a:rPr>
              <a:t>Czwarty poziom konspektu</a:t>
            </a:r>
            <a:endParaRPr b="0" lang="pl-PL"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2000" strike="noStrike" u="none">
                <a:solidFill>
                  <a:srgbClr val="000000"/>
                </a:solidFill>
                <a:uFillTx/>
                <a:latin typeface="Arial"/>
              </a:rPr>
              <a:t>Piąty poziom konspektu</a:t>
            </a:r>
            <a:endParaRPr b="0" lang="pl-PL"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2000" strike="noStrike" u="none">
                <a:solidFill>
                  <a:srgbClr val="000000"/>
                </a:solidFill>
                <a:uFillTx/>
                <a:latin typeface="Arial"/>
              </a:rPr>
              <a:t>Szósty poziom konspektu</a:t>
            </a:r>
            <a:endParaRPr b="0" lang="pl-PL"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2000" strike="noStrike" u="none">
                <a:solidFill>
                  <a:srgbClr val="000000"/>
                </a:solidFill>
                <a:uFillTx/>
                <a:latin typeface="Arial"/>
              </a:rPr>
              <a:t>Siódmy poziom konspektu</a:t>
            </a:r>
            <a:endParaRPr b="0" lang="pl-PL"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pl-PL" sz="1800" strike="noStrike" u="none">
                <a:solidFill>
                  <a:srgbClr val="000000"/>
                </a:solidFill>
                <a:uFillTx/>
                <a:latin typeface="Arial"/>
              </a:rPr>
              <a:t>Kliknij, aby edytować format tekstu tytułu</a:t>
            </a:r>
            <a:endParaRPr b="0" lang="pl-PL" sz="1800" strike="noStrike" u="none">
              <a:solidFill>
                <a:srgbClr val="000000"/>
              </a:solidFill>
              <a:uFillTx/>
              <a:latin typeface="Arial"/>
            </a:endParaRPr>
          </a:p>
        </p:txBody>
      </p:sp>
      <p:sp>
        <p:nvSpPr>
          <p:cNvPr id="36" name="PlaceHolder 2"/>
          <p:cNvSpPr>
            <a:spLocks noGrp="1"/>
          </p:cNvSpPr>
          <p:nvPr>
            <p:ph type="body"/>
          </p:nvPr>
        </p:nvSpPr>
        <p:spPr>
          <a:xfrm>
            <a:off x="838080" y="365040"/>
            <a:ext cx="377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1800" strike="noStrike" u="none">
                <a:solidFill>
                  <a:srgbClr val="000000"/>
                </a:solidFill>
                <a:uFillTx/>
                <a:latin typeface="Arial"/>
              </a:rPr>
              <a:t>Kliknij, aby edytować format tekstu konspektu</a:t>
            </a:r>
            <a:endParaRPr b="0" lang="pl-PL"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1800" strike="noStrike" u="none">
                <a:solidFill>
                  <a:srgbClr val="000000"/>
                </a:solidFill>
                <a:uFillTx/>
                <a:latin typeface="Arial"/>
              </a:rPr>
              <a:t>Drugi poziom konspektu</a:t>
            </a:r>
            <a:endParaRPr b="0" lang="pl-PL"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1800" strike="noStrike" u="none">
                <a:solidFill>
                  <a:srgbClr val="000000"/>
                </a:solidFill>
                <a:uFillTx/>
                <a:latin typeface="Arial"/>
              </a:rPr>
              <a:t>Trzeci poziom konspektu</a:t>
            </a:r>
            <a:endParaRPr b="0" lang="pl-PL"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1800" strike="noStrike" u="none">
                <a:solidFill>
                  <a:srgbClr val="000000"/>
                </a:solidFill>
                <a:uFillTx/>
                <a:latin typeface="Arial"/>
              </a:rPr>
              <a:t>Czwarty poziom konspektu</a:t>
            </a:r>
            <a:endParaRPr b="0" lang="pl-PL"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1800" strike="noStrike" u="none">
                <a:solidFill>
                  <a:srgbClr val="000000"/>
                </a:solidFill>
                <a:uFillTx/>
                <a:latin typeface="Arial"/>
              </a:rPr>
              <a:t>Piąty poziom konspektu</a:t>
            </a:r>
            <a:endParaRPr b="0" lang="pl-PL"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1800" strike="noStrike" u="none">
                <a:solidFill>
                  <a:srgbClr val="000000"/>
                </a:solidFill>
                <a:uFillTx/>
                <a:latin typeface="Arial"/>
              </a:rPr>
              <a:t>Szósty poziom konspektu</a:t>
            </a:r>
            <a:endParaRPr b="0" lang="pl-PL"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1800" strike="noStrike" u="none">
                <a:solidFill>
                  <a:srgbClr val="000000"/>
                </a:solidFill>
                <a:uFillTx/>
                <a:latin typeface="Arial"/>
              </a:rPr>
              <a:t>Siódmy poziom konspektu</a:t>
            </a:r>
            <a:endParaRPr b="0" lang="pl-PL" sz="1800" strike="noStrike" u="none">
              <a:solidFill>
                <a:srgbClr val="000000"/>
              </a:solidFill>
              <a:uFillTx/>
              <a:latin typeface="Arial"/>
            </a:endParaRPr>
          </a:p>
        </p:txBody>
      </p:sp>
      <p:sp>
        <p:nvSpPr>
          <p:cNvPr id="37" name="PlaceHolder 3"/>
          <p:cNvSpPr>
            <a:spLocks noGrp="1"/>
          </p:cNvSpPr>
          <p:nvPr>
            <p:ph type="body"/>
          </p:nvPr>
        </p:nvSpPr>
        <p:spPr>
          <a:xfrm>
            <a:off x="4800960" y="365040"/>
            <a:ext cx="377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1800" strike="noStrike" u="none">
                <a:solidFill>
                  <a:srgbClr val="000000"/>
                </a:solidFill>
                <a:uFillTx/>
                <a:latin typeface="Arial"/>
              </a:rPr>
              <a:t>Kliknij, aby edytować format tekstu konspektu</a:t>
            </a:r>
            <a:endParaRPr b="0" lang="pl-PL"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1800" strike="noStrike" u="none">
                <a:solidFill>
                  <a:srgbClr val="000000"/>
                </a:solidFill>
                <a:uFillTx/>
                <a:latin typeface="Arial"/>
              </a:rPr>
              <a:t>Drugi poziom konspektu</a:t>
            </a:r>
            <a:endParaRPr b="0" lang="pl-PL"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1800" strike="noStrike" u="none">
                <a:solidFill>
                  <a:srgbClr val="000000"/>
                </a:solidFill>
                <a:uFillTx/>
                <a:latin typeface="Arial"/>
              </a:rPr>
              <a:t>Trzeci poziom konspektu</a:t>
            </a:r>
            <a:endParaRPr b="0" lang="pl-PL"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1800" strike="noStrike" u="none">
                <a:solidFill>
                  <a:srgbClr val="000000"/>
                </a:solidFill>
                <a:uFillTx/>
                <a:latin typeface="Arial"/>
              </a:rPr>
              <a:t>Czwarty poziom konspektu</a:t>
            </a:r>
            <a:endParaRPr b="0" lang="pl-PL"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1800" strike="noStrike" u="none">
                <a:solidFill>
                  <a:srgbClr val="000000"/>
                </a:solidFill>
                <a:uFillTx/>
                <a:latin typeface="Arial"/>
              </a:rPr>
              <a:t>Piąty poziom konspektu</a:t>
            </a:r>
            <a:endParaRPr b="0" lang="pl-PL"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1800" strike="noStrike" u="none">
                <a:solidFill>
                  <a:srgbClr val="000000"/>
                </a:solidFill>
                <a:uFillTx/>
                <a:latin typeface="Arial"/>
              </a:rPr>
              <a:t>Szósty poziom konspektu</a:t>
            </a:r>
            <a:endParaRPr b="0" lang="pl-PL"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1800" strike="noStrike" u="none">
                <a:solidFill>
                  <a:srgbClr val="000000"/>
                </a:solidFill>
                <a:uFillTx/>
                <a:latin typeface="Arial"/>
              </a:rPr>
              <a:t>Siódmy poziom konspektu</a:t>
            </a:r>
            <a:endParaRPr b="0" lang="pl-PL" sz="1800" strike="noStrike" u="none">
              <a:solidFill>
                <a:srgbClr val="000000"/>
              </a:solidFill>
              <a:uFillTx/>
              <a:latin typeface="Arial"/>
            </a:endParaRPr>
          </a:p>
        </p:txBody>
      </p:sp>
      <p:sp>
        <p:nvSpPr>
          <p:cNvPr id="38" name="PlaceHolder 4"/>
          <p:cNvSpPr>
            <a:spLocks noGrp="1"/>
          </p:cNvSpPr>
          <p:nvPr>
            <p:ph type="ftr" idx="1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&lt;stopka&gt;</a:t>
            </a:r>
            <a:endParaRPr b="0" lang="pl-PL" sz="1400" strike="noStrike" u="none">
              <a:solidFill>
                <a:srgbClr val="000000"/>
              </a:solidFill>
              <a:uFillTx/>
              <a:latin typeface="Times New Roman"/>
            </a:endParaRPr>
          </a:p>
        </p:txBody>
      </p:sp>
      <p:sp>
        <p:nvSpPr>
          <p:cNvPr id="39" name="PlaceHolder 5"/>
          <p:cNvSpPr>
            <a:spLocks noGrp="1"/>
          </p:cNvSpPr>
          <p:nvPr>
            <p:ph type="sldNum" idx="19"/>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8E1D12A0-8A5B-4101-A708-CEBC910C4B09}" type="slidenum">
              <a:rPr b="0" lang="en-US" sz="1600" strike="noStrike" u="none">
                <a:solidFill>
                  <a:srgbClr val="1c7ddb"/>
                </a:solidFill>
                <a:uFillTx/>
                <a:latin typeface="Abadi"/>
              </a:rPr>
              <a:t>&lt;numer&gt;</a:t>
            </a:fld>
            <a:endParaRPr b="0" lang="pl-PL" sz="1600" strike="noStrike" u="none">
              <a:solidFill>
                <a:srgbClr val="000000"/>
              </a:solidFill>
              <a:uFillTx/>
              <a:latin typeface="Times New Roman"/>
            </a:endParaRPr>
          </a:p>
        </p:txBody>
      </p:sp>
      <p:sp>
        <p:nvSpPr>
          <p:cNvPr id="40" name="PlaceHolder 6"/>
          <p:cNvSpPr>
            <a:spLocks noGrp="1"/>
          </p:cNvSpPr>
          <p:nvPr>
            <p:ph type="dt" idx="20"/>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&lt;data/godzina&gt;</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ftr" idx="2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45" name="PlaceHolder 2"/>
          <p:cNvSpPr>
            <a:spLocks noGrp="1"/>
          </p:cNvSpPr>
          <p:nvPr>
            <p:ph type="sldNum" idx="22"/>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C83A35E3-0C59-4106-91DB-79D3FE5B9C8C}"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46" name="PlaceHolder 3"/>
          <p:cNvSpPr>
            <a:spLocks noGrp="1"/>
          </p:cNvSpPr>
          <p:nvPr>
            <p:ph type="dt" idx="23"/>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pl-PL" sz="1800" strike="noStrike" u="none">
                <a:solidFill>
                  <a:srgbClr val="000000"/>
                </a:solidFill>
                <a:uFillTx/>
                <a:latin typeface="Arial"/>
              </a:rPr>
              <a:t>Kliknij, aby edytować format tekstu tytułu</a:t>
            </a:r>
            <a:endParaRPr b="0" lang="pl-PL" sz="1800" strike="noStrike" u="none">
              <a:solidFill>
                <a:srgbClr val="000000"/>
              </a:solidFill>
              <a:uFillTx/>
              <a:latin typeface="Arial"/>
            </a:endParaRPr>
          </a:p>
        </p:txBody>
      </p:sp>
      <p:sp>
        <p:nvSpPr>
          <p:cNvPr id="48" name="PlaceHolder 2"/>
          <p:cNvSpPr>
            <a:spLocks noGrp="1"/>
          </p:cNvSpPr>
          <p:nvPr>
            <p:ph type="ftr" idx="24"/>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49" name="PlaceHolder 3"/>
          <p:cNvSpPr>
            <a:spLocks noGrp="1"/>
          </p:cNvSpPr>
          <p:nvPr>
            <p:ph type="sldNum" idx="25"/>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66BBFB36-C8A6-4467-8496-40301DFC28F0}"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50" name="PlaceHolder 4"/>
          <p:cNvSpPr>
            <a:spLocks noGrp="1"/>
          </p:cNvSpPr>
          <p:nvPr>
            <p:ph type="dt" idx="26"/>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ftr" idx="27"/>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53" name="PlaceHolder 2"/>
          <p:cNvSpPr>
            <a:spLocks noGrp="1"/>
          </p:cNvSpPr>
          <p:nvPr>
            <p:ph type="sldNum" idx="28"/>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4A32ABFA-1210-4465-A048-6D5986E476D8}"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54" name="PlaceHolder 3"/>
          <p:cNvSpPr>
            <a:spLocks noGrp="1"/>
          </p:cNvSpPr>
          <p:nvPr>
            <p:ph type="dt" idx="29"/>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8"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ftr" idx="30"/>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56" name="PlaceHolder 2"/>
          <p:cNvSpPr>
            <a:spLocks noGrp="1"/>
          </p:cNvSpPr>
          <p:nvPr>
            <p:ph type="sldNum" idx="31"/>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A3839164-AEA2-47C5-941A-87F40E4E9226}"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57" name="PlaceHolder 3"/>
          <p:cNvSpPr>
            <a:spLocks noGrp="1"/>
          </p:cNvSpPr>
          <p:nvPr>
            <p:ph type="dt" idx="32"/>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0"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ftr" idx="3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59" name="PlaceHolder 2"/>
          <p:cNvSpPr>
            <a:spLocks noGrp="1"/>
          </p:cNvSpPr>
          <p:nvPr>
            <p:ph type="sldNum" idx="34"/>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EC73F63B-F955-482F-94AC-5FCEE0FAA0AF}"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60" name="PlaceHolder 3"/>
          <p:cNvSpPr>
            <a:spLocks noGrp="1"/>
          </p:cNvSpPr>
          <p:nvPr>
            <p:ph type="dt" idx="3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2"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4" name="PlaceHolder 2"/>
          <p:cNvSpPr>
            <a:spLocks noGrp="1"/>
          </p:cNvSpPr>
          <p:nvPr>
            <p:ph type="sldNum" idx="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65F0E1A3-D891-4B3C-B734-E93C6B28CE2D}"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5" name="PlaceHolder 3"/>
          <p:cNvSpPr>
            <a:spLocks noGrp="1"/>
          </p:cNvSpPr>
          <p:nvPr>
            <p:ph type="dt" idx="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7" name="PlaceHolder 2"/>
          <p:cNvSpPr>
            <a:spLocks noGrp="1"/>
          </p:cNvSpPr>
          <p:nvPr>
            <p:ph type="sldNum" idx="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1A73BFD6-4C62-434E-889E-51B15407F31D}"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8" name="PlaceHolder 3"/>
          <p:cNvSpPr>
            <a:spLocks noGrp="1"/>
          </p:cNvSpPr>
          <p:nvPr>
            <p:ph type="dt" idx="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8"/>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1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l-PL" sz="4400" strike="noStrike" u="none">
                <a:solidFill>
                  <a:srgbClr val="000000"/>
                </a:solidFill>
                <a:uFillTx/>
                <a:latin typeface="Arial"/>
              </a:rPr>
              <a:t>Kliknij, aby edytować format tekstu tytułu</a:t>
            </a:r>
            <a:endParaRPr b="0" lang="pl-PL" sz="4400" strike="noStrike" u="none">
              <a:solidFill>
                <a:srgbClr val="000000"/>
              </a:solidFill>
              <a:uFillTx/>
              <a:latin typeface="Arial"/>
            </a:endParaRPr>
          </a:p>
        </p:txBody>
      </p:sp>
      <p:sp>
        <p:nvSpPr>
          <p:cNvPr id="1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3200" strike="noStrike" u="none">
                <a:solidFill>
                  <a:srgbClr val="000000"/>
                </a:solidFill>
                <a:uFillTx/>
                <a:latin typeface="Arial"/>
              </a:rPr>
              <a:t>Kliknij, aby edytować format tekstu konspektu</a:t>
            </a:r>
            <a:endParaRPr b="0" lang="pl-PL"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2800" strike="noStrike" u="none">
                <a:solidFill>
                  <a:srgbClr val="000000"/>
                </a:solidFill>
                <a:uFillTx/>
                <a:latin typeface="Arial"/>
              </a:rPr>
              <a:t>Drugi poziom konspektu</a:t>
            </a:r>
            <a:endParaRPr b="0" lang="pl-PL"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2400" strike="noStrike" u="none">
                <a:solidFill>
                  <a:srgbClr val="000000"/>
                </a:solidFill>
                <a:uFillTx/>
                <a:latin typeface="Arial"/>
              </a:rPr>
              <a:t>Trzeci poziom konspektu</a:t>
            </a:r>
            <a:endParaRPr b="0" lang="pl-PL"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2000" strike="noStrike" u="none">
                <a:solidFill>
                  <a:srgbClr val="000000"/>
                </a:solidFill>
                <a:uFillTx/>
                <a:latin typeface="Arial"/>
              </a:rPr>
              <a:t>Czwarty poziom konspektu</a:t>
            </a:r>
            <a:endParaRPr b="0" lang="pl-PL"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2000" strike="noStrike" u="none">
                <a:solidFill>
                  <a:srgbClr val="000000"/>
                </a:solidFill>
                <a:uFillTx/>
                <a:latin typeface="Arial"/>
              </a:rPr>
              <a:t>Piąty poziom konspektu</a:t>
            </a:r>
            <a:endParaRPr b="0" lang="pl-PL"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2000" strike="noStrike" u="none">
                <a:solidFill>
                  <a:srgbClr val="000000"/>
                </a:solidFill>
                <a:uFillTx/>
                <a:latin typeface="Arial"/>
              </a:rPr>
              <a:t>Szósty poziom konspektu</a:t>
            </a:r>
            <a:endParaRPr b="0" lang="pl-PL"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2000" strike="noStrike" u="none">
                <a:solidFill>
                  <a:srgbClr val="000000"/>
                </a:solidFill>
                <a:uFillTx/>
                <a:latin typeface="Arial"/>
              </a:rPr>
              <a:t>Siódmy poziom konspektu</a:t>
            </a:r>
            <a:endParaRPr b="0" lang="pl-PL"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ftr" idx="9"/>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ftr" idx="10"/>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ftr" idx="1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1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l-PL" sz="4400" strike="noStrike" u="none">
                <a:solidFill>
                  <a:srgbClr val="000000"/>
                </a:solidFill>
                <a:uFillTx/>
                <a:latin typeface="Arial"/>
              </a:rPr>
              <a:t>Kliknij, aby edytować format tekstu tytułu</a:t>
            </a:r>
            <a:endParaRPr b="0" lang="pl-PL" sz="4400" strike="noStrike" u="none">
              <a:solidFill>
                <a:srgbClr val="000000"/>
              </a:solidFill>
              <a:uFillTx/>
              <a:latin typeface="Arial"/>
            </a:endParaRPr>
          </a:p>
        </p:txBody>
      </p:sp>
      <p:sp>
        <p:nvSpPr>
          <p:cNvPr id="1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3200" strike="noStrike" u="none">
                <a:solidFill>
                  <a:srgbClr val="000000"/>
                </a:solidFill>
                <a:uFillTx/>
                <a:latin typeface="Arial"/>
              </a:rPr>
              <a:t>Kliknij, aby edytować format tekstu konspektu</a:t>
            </a:r>
            <a:endParaRPr b="0" lang="pl-PL"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2800" strike="noStrike" u="none">
                <a:solidFill>
                  <a:srgbClr val="000000"/>
                </a:solidFill>
                <a:uFillTx/>
                <a:latin typeface="Arial"/>
              </a:rPr>
              <a:t>Drugi poziom konspektu</a:t>
            </a:r>
            <a:endParaRPr b="0" lang="pl-PL"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2400" strike="noStrike" u="none">
                <a:solidFill>
                  <a:srgbClr val="000000"/>
                </a:solidFill>
                <a:uFillTx/>
                <a:latin typeface="Arial"/>
              </a:rPr>
              <a:t>Trzeci poziom konspektu</a:t>
            </a:r>
            <a:endParaRPr b="0" lang="pl-PL"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2000" strike="noStrike" u="none">
                <a:solidFill>
                  <a:srgbClr val="000000"/>
                </a:solidFill>
                <a:uFillTx/>
                <a:latin typeface="Arial"/>
              </a:rPr>
              <a:t>Czwarty poziom konspektu</a:t>
            </a:r>
            <a:endParaRPr b="0" lang="pl-PL"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2000" strike="noStrike" u="none">
                <a:solidFill>
                  <a:srgbClr val="000000"/>
                </a:solidFill>
                <a:uFillTx/>
                <a:latin typeface="Arial"/>
              </a:rPr>
              <a:t>Piąty poziom konspektu</a:t>
            </a:r>
            <a:endParaRPr b="0" lang="pl-PL"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2000" strike="noStrike" u="none">
                <a:solidFill>
                  <a:srgbClr val="000000"/>
                </a:solidFill>
                <a:uFillTx/>
                <a:latin typeface="Arial"/>
              </a:rPr>
              <a:t>Szósty poziom konspektu</a:t>
            </a:r>
            <a:endParaRPr b="0" lang="pl-PL"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2000" strike="noStrike" u="none">
                <a:solidFill>
                  <a:srgbClr val="000000"/>
                </a:solidFill>
                <a:uFillTx/>
                <a:latin typeface="Arial"/>
              </a:rPr>
              <a:t>Siódmy poziom konspektu</a:t>
            </a:r>
            <a:endParaRPr b="0" lang="pl-PL"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pl-PL" sz="1800" strike="noStrike" u="none">
                <a:solidFill>
                  <a:srgbClr val="000000"/>
                </a:solidFill>
                <a:uFillTx/>
                <a:latin typeface="Arial"/>
              </a:rPr>
              <a:t>Kliknij, aby edytować format tekstu tytułu</a:t>
            </a:r>
            <a:endParaRPr b="0" lang="pl-PL" sz="1800" strike="noStrike" u="none">
              <a:solidFill>
                <a:srgbClr val="000000"/>
              </a:solidFill>
              <a:uFillTx/>
              <a:latin typeface="Arial"/>
            </a:endParaRPr>
          </a:p>
        </p:txBody>
      </p:sp>
      <p:sp>
        <p:nvSpPr>
          <p:cNvPr id="24" name="PlaceHolder 2"/>
          <p:cNvSpPr>
            <a:spLocks noGrp="1"/>
          </p:cNvSpPr>
          <p:nvPr>
            <p:ph type="body"/>
          </p:nvPr>
        </p:nvSpPr>
        <p:spPr>
          <a:xfrm>
            <a:off x="838080" y="365040"/>
            <a:ext cx="7733520" cy="5811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1800" strike="noStrike" u="none">
                <a:solidFill>
                  <a:srgbClr val="000000"/>
                </a:solidFill>
                <a:uFillTx/>
                <a:latin typeface="Arial"/>
              </a:rPr>
              <a:t>Kliknij, aby edytować format tekstu konspektu</a:t>
            </a:r>
            <a:endParaRPr b="0" lang="pl-PL"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1800" strike="noStrike" u="none">
                <a:solidFill>
                  <a:srgbClr val="000000"/>
                </a:solidFill>
                <a:uFillTx/>
                <a:latin typeface="Arial"/>
              </a:rPr>
              <a:t>Drugi poziom konspektu</a:t>
            </a:r>
            <a:endParaRPr b="0" lang="pl-PL"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1800" strike="noStrike" u="none">
                <a:solidFill>
                  <a:srgbClr val="000000"/>
                </a:solidFill>
                <a:uFillTx/>
                <a:latin typeface="Arial"/>
              </a:rPr>
              <a:t>Trzeci poziom konspektu</a:t>
            </a:r>
            <a:endParaRPr b="0" lang="pl-PL"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1800" strike="noStrike" u="none">
                <a:solidFill>
                  <a:srgbClr val="000000"/>
                </a:solidFill>
                <a:uFillTx/>
                <a:latin typeface="Arial"/>
              </a:rPr>
              <a:t>Czwarty poziom konspektu</a:t>
            </a:r>
            <a:endParaRPr b="0" lang="pl-PL"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1800" strike="noStrike" u="none">
                <a:solidFill>
                  <a:srgbClr val="000000"/>
                </a:solidFill>
                <a:uFillTx/>
                <a:latin typeface="Arial"/>
              </a:rPr>
              <a:t>Piąty poziom konspektu</a:t>
            </a:r>
            <a:endParaRPr b="0" lang="pl-PL"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1800" strike="noStrike" u="none">
                <a:solidFill>
                  <a:srgbClr val="000000"/>
                </a:solidFill>
                <a:uFillTx/>
                <a:latin typeface="Arial"/>
              </a:rPr>
              <a:t>Szósty poziom konspektu</a:t>
            </a:r>
            <a:endParaRPr b="0" lang="pl-PL"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1800" strike="noStrike" u="none">
                <a:solidFill>
                  <a:srgbClr val="000000"/>
                </a:solidFill>
                <a:uFillTx/>
                <a:latin typeface="Arial"/>
              </a:rPr>
              <a:t>Siódmy poziom konspektu</a:t>
            </a:r>
            <a:endParaRPr b="0" lang="pl-PL" sz="1800" strike="noStrike" u="none">
              <a:solidFill>
                <a:srgbClr val="000000"/>
              </a:solidFill>
              <a:uFillTx/>
              <a:latin typeface="Arial"/>
            </a:endParaRPr>
          </a:p>
        </p:txBody>
      </p:sp>
      <p:sp>
        <p:nvSpPr>
          <p:cNvPr id="25" name="PlaceHolder 3"/>
          <p:cNvSpPr>
            <a:spLocks noGrp="1"/>
          </p:cNvSpPr>
          <p:nvPr>
            <p:ph type="ftr" idx="12"/>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&lt;stopka&gt;</a:t>
            </a:r>
            <a:endParaRPr b="0" lang="pl-PL" sz="1400" strike="noStrike" u="none">
              <a:solidFill>
                <a:srgbClr val="000000"/>
              </a:solidFill>
              <a:uFillTx/>
              <a:latin typeface="Times New Roman"/>
            </a:endParaRPr>
          </a:p>
        </p:txBody>
      </p:sp>
      <p:sp>
        <p:nvSpPr>
          <p:cNvPr id="26" name="PlaceHolder 4"/>
          <p:cNvSpPr>
            <a:spLocks noGrp="1"/>
          </p:cNvSpPr>
          <p:nvPr>
            <p:ph type="sldNum" idx="13"/>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BA2B9871-CC94-44EC-B242-B7985EE29B32}" type="slidenum">
              <a:rPr b="0" lang="en-US" sz="1600" strike="noStrike" u="none">
                <a:solidFill>
                  <a:srgbClr val="1c7ddb"/>
                </a:solidFill>
                <a:uFillTx/>
                <a:latin typeface="Abadi"/>
              </a:rPr>
              <a:t>&lt;numer&gt;</a:t>
            </a:fld>
            <a:endParaRPr b="0" lang="pl-PL" sz="1600" strike="noStrike" u="none">
              <a:solidFill>
                <a:srgbClr val="000000"/>
              </a:solidFill>
              <a:uFillTx/>
              <a:latin typeface="Times New Roman"/>
            </a:endParaRPr>
          </a:p>
        </p:txBody>
      </p:sp>
      <p:sp>
        <p:nvSpPr>
          <p:cNvPr id="27" name="PlaceHolder 5"/>
          <p:cNvSpPr>
            <a:spLocks noGrp="1"/>
          </p:cNvSpPr>
          <p:nvPr>
            <p:ph type="dt" idx="14"/>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&lt;data/godzina&gt;</a:t>
            </a:r>
            <a:endParaRPr b="0" lang="pl-PL"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ftr" idx="15"/>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l-PL" sz="1400" strike="noStrike" u="none">
                <a:solidFill>
                  <a:srgbClr val="000000"/>
                </a:solidFill>
                <a:uFillTx/>
                <a:latin typeface="Times New Roman"/>
              </a:defRPr>
            </a:lvl1pPr>
          </a:lstStyle>
          <a:p>
            <a:pPr indent="0" algn="ctr">
              <a:lnSpc>
                <a:spcPct val="100000"/>
              </a:lnSpc>
              <a:buNone/>
              <a:tabLst>
                <a:tab algn="l" pos="0"/>
              </a:tabLst>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31" name="PlaceHolder 2"/>
          <p:cNvSpPr>
            <a:spLocks noGrp="1"/>
          </p:cNvSpPr>
          <p:nvPr>
            <p:ph type="sldNum" idx="16"/>
          </p:nvPr>
        </p:nvSpPr>
        <p:spPr>
          <a:xfrm>
            <a:off x="8714880" y="6025680"/>
            <a:ext cx="2742480" cy="4010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20FF7815-BF72-4595-AE7C-1BBBDC931D9B}" type="slidenum">
              <a:rPr b="0" lang="en-US" sz="1600" strike="noStrike" u="none">
                <a:solidFill>
                  <a:srgbClr val="1c7ddb"/>
                </a:solidFill>
                <a:uFillTx/>
                <a:latin typeface="Abadi"/>
              </a:rPr>
              <a:t>1</a:t>
            </a:fld>
            <a:endParaRPr b="0" lang="pl-PL" sz="1600" strike="noStrike" u="none">
              <a:solidFill>
                <a:srgbClr val="000000"/>
              </a:solidFill>
              <a:uFillTx/>
              <a:latin typeface="Times New Roman"/>
            </a:endParaRPr>
          </a:p>
        </p:txBody>
      </p:sp>
      <p:sp>
        <p:nvSpPr>
          <p:cNvPr id="32" name="PlaceHolder 3"/>
          <p:cNvSpPr>
            <a:spLocks noGrp="1"/>
          </p:cNvSpPr>
          <p:nvPr>
            <p:ph type="dt" idx="17"/>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pl-PL" sz="1400" strike="noStrike" u="none">
                <a:solidFill>
                  <a:srgbClr val="000000"/>
                </a:solidFill>
                <a:uFillTx/>
                <a:latin typeface="Times New Roman"/>
              </a:defRPr>
            </a:lvl1pPr>
          </a:lstStyle>
          <a:p>
            <a:pPr indent="0">
              <a:buNone/>
            </a:pPr>
            <a:r>
              <a:rPr b="0" lang="pl-PL" sz="1400" strike="noStrike" u="none">
                <a:solidFill>
                  <a:srgbClr val="000000"/>
                </a:solidFill>
                <a:uFillTx/>
                <a:latin typeface="Times New Roman"/>
              </a:rPr>
              <a:t> </a:t>
            </a:r>
            <a:endParaRPr b="0" lang="pl-PL" sz="1400" strike="noStrike" u="none">
              <a:solidFill>
                <a:srgbClr val="000000"/>
              </a:solidFill>
              <a:uFillTx/>
              <a:latin typeface="Times New Roman"/>
            </a:endParaRPr>
          </a:p>
        </p:txBody>
      </p:sp>
      <p:sp>
        <p:nvSpPr>
          <p:cNvPr id="3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l-PL" sz="4400" strike="noStrike" u="none">
                <a:solidFill>
                  <a:srgbClr val="000000"/>
                </a:solidFill>
                <a:uFillTx/>
                <a:latin typeface="Arial"/>
              </a:rPr>
              <a:t>Kliknij, aby edytować format tekstu tytułu</a:t>
            </a:r>
            <a:endParaRPr b="0" lang="pl-PL" sz="4400" strike="noStrike" u="none">
              <a:solidFill>
                <a:srgbClr val="000000"/>
              </a:solidFill>
              <a:uFillTx/>
              <a:latin typeface="Arial"/>
            </a:endParaRPr>
          </a:p>
        </p:txBody>
      </p:sp>
      <p:sp>
        <p:nvSpPr>
          <p:cNvPr id="3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l-PL" sz="3200" strike="noStrike" u="none">
                <a:solidFill>
                  <a:srgbClr val="000000"/>
                </a:solidFill>
                <a:uFillTx/>
                <a:latin typeface="Arial"/>
              </a:rPr>
              <a:t>Kliknij, aby edytować format tekstu konspektu</a:t>
            </a:r>
            <a:endParaRPr b="0" lang="pl-PL"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pl-PL" sz="2800" strike="noStrike" u="none">
                <a:solidFill>
                  <a:srgbClr val="000000"/>
                </a:solidFill>
                <a:uFillTx/>
                <a:latin typeface="Arial"/>
              </a:rPr>
              <a:t>Drugi poziom konspektu</a:t>
            </a:r>
            <a:endParaRPr b="0" lang="pl-PL"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pl-PL" sz="2400" strike="noStrike" u="none">
                <a:solidFill>
                  <a:srgbClr val="000000"/>
                </a:solidFill>
                <a:uFillTx/>
                <a:latin typeface="Arial"/>
              </a:rPr>
              <a:t>Trzeci poziom konspektu</a:t>
            </a:r>
            <a:endParaRPr b="0" lang="pl-PL"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pl-PL" sz="2000" strike="noStrike" u="none">
                <a:solidFill>
                  <a:srgbClr val="000000"/>
                </a:solidFill>
                <a:uFillTx/>
                <a:latin typeface="Arial"/>
              </a:rPr>
              <a:t>Czwarty poziom konspektu</a:t>
            </a:r>
            <a:endParaRPr b="0" lang="pl-PL"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pl-PL" sz="2000" strike="noStrike" u="none">
                <a:solidFill>
                  <a:srgbClr val="000000"/>
                </a:solidFill>
                <a:uFillTx/>
                <a:latin typeface="Arial"/>
              </a:rPr>
              <a:t>Piąty poziom konspektu</a:t>
            </a:r>
            <a:endParaRPr b="0" lang="pl-PL"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pl-PL" sz="2000" strike="noStrike" u="none">
                <a:solidFill>
                  <a:srgbClr val="000000"/>
                </a:solidFill>
                <a:uFillTx/>
                <a:latin typeface="Arial"/>
              </a:rPr>
              <a:t>Szósty poziom konspektu</a:t>
            </a:r>
            <a:endParaRPr b="0" lang="pl-PL"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pl-PL" sz="2000" strike="noStrike" u="none">
                <a:solidFill>
                  <a:srgbClr val="000000"/>
                </a:solidFill>
                <a:uFillTx/>
                <a:latin typeface="Arial"/>
              </a:rPr>
              <a:t>Siódmy poziom konspektu</a:t>
            </a:r>
            <a:endParaRPr b="0" lang="pl-PL"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1_L3/labs-jupyter-spacex-Data%20wrangling.ipynb" TargetMode="External"/><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2/edadataviz.ipynb" TargetMode="External"/><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2/jupyter-labs-eda-sql-coursera_sqllite.ipynb"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3/lab_jupyter_launch_site_location.ipynb" TargetMode="External"/><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3/spacex_dash_app.py"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4/SpaceX_Machine%20Learning%20Prediction_Part_5.ipynb"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4/SpaceX_Machine%20Learning%20Prediction_Part_5.ipynb" TargetMode="External"/><Relationship Id="rId3" Type="http://schemas.openxmlformats.org/officeDocument/2006/relationships/slideLayout" Target="../slideLayouts/slideLayout1.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1_L2/jupyter-labs-spacex-data-collection-api.ipynb" TargetMode="External"/><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rzegorz-bednarski/Winning-Space-Race-with-Data-Science/blob/main/module_1_L2/jupyter-labs-webscraping.ipynb" TargetMode="External"/><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uFillTx/>
                <a:latin typeface="Abadi"/>
                <a:ea typeface="SF Pro"/>
              </a:rPr>
              <a:t>Grzegorz Bednarski</a:t>
            </a:r>
            <a:endParaRPr b="0" lang="pl-PL" sz="1800" strike="noStrike" u="none">
              <a:solidFill>
                <a:srgbClr val="ffffff"/>
              </a:solidFill>
              <a:uFillTx/>
              <a:latin typeface="Arial"/>
            </a:endParaRPr>
          </a:p>
          <a:p>
            <a:pPr defTabSz="914400">
              <a:lnSpc>
                <a:spcPct val="100000"/>
              </a:lnSpc>
            </a:pPr>
            <a:r>
              <a:rPr b="0" lang="en-US" sz="1800" strike="noStrike" u="none">
                <a:solidFill>
                  <a:schemeClr val="lt2"/>
                </a:solidFill>
                <a:uFillTx/>
                <a:latin typeface="Abadi"/>
                <a:ea typeface="SF Pro"/>
              </a:rPr>
              <a:t>30 Jan 2025</a:t>
            </a:r>
            <a:endParaRPr b="0" lang="pl-PL" sz="1800" strike="noStrike" u="none">
              <a:solidFill>
                <a:srgbClr val="ffffff"/>
              </a:solidFill>
              <a:uFillTx/>
              <a:latin typeface="Arial"/>
            </a:endParaRPr>
          </a:p>
        </p:txBody>
      </p:sp>
      <p:pic>
        <p:nvPicPr>
          <p:cNvPr id="68" name="Picture 2" descr="IBM Skills Network Logo - Horizontal-noai copy.png"/>
          <p:cNvPicPr/>
          <p:nvPr/>
        </p:nvPicPr>
        <p:blipFill>
          <a:blip r:embed="rId2"/>
          <a:stretch/>
        </p:blipFill>
        <p:spPr>
          <a:xfrm>
            <a:off x="889920" y="676800"/>
            <a:ext cx="2103480" cy="628560"/>
          </a:xfrm>
          <a:prstGeom prst="rect">
            <a:avLst/>
          </a:prstGeom>
          <a:noFill/>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Data Wrangling</a:t>
            </a:r>
            <a:endParaRPr b="0" lang="pl-PL" sz="4000" strike="noStrike" u="none">
              <a:solidFill>
                <a:srgbClr val="000000"/>
              </a:solidFill>
              <a:uFillTx/>
              <a:latin typeface="Arial"/>
            </a:endParaRPr>
          </a:p>
        </p:txBody>
      </p:sp>
      <p:sp>
        <p:nvSpPr>
          <p:cNvPr id="109" name=""/>
          <p:cNvSpPr/>
          <p:nvPr/>
        </p:nvSpPr>
        <p:spPr>
          <a:xfrm>
            <a:off x="7920000" y="1440000"/>
            <a:ext cx="3419640" cy="53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Raw Data</a:t>
            </a:r>
            <a:endParaRPr b="0" lang="pl-PL" sz="1800" strike="noStrike" u="none">
              <a:solidFill>
                <a:srgbClr val="000000"/>
              </a:solidFill>
              <a:uFillTx/>
              <a:latin typeface="Arial"/>
            </a:endParaRPr>
          </a:p>
        </p:txBody>
      </p:sp>
      <p:sp>
        <p:nvSpPr>
          <p:cNvPr id="110" name=""/>
          <p:cNvSpPr/>
          <p:nvPr/>
        </p:nvSpPr>
        <p:spPr>
          <a:xfrm>
            <a:off x="7920000" y="2340000"/>
            <a:ext cx="3419640" cy="53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Handle Missing Values</a:t>
            </a:r>
            <a:endParaRPr b="0" lang="pl-PL" sz="1800" strike="noStrike" u="none">
              <a:solidFill>
                <a:srgbClr val="000000"/>
              </a:solidFill>
              <a:uFillTx/>
              <a:latin typeface="Arial"/>
            </a:endParaRPr>
          </a:p>
        </p:txBody>
      </p:sp>
      <p:sp>
        <p:nvSpPr>
          <p:cNvPr id="111" name=""/>
          <p:cNvSpPr/>
          <p:nvPr/>
        </p:nvSpPr>
        <p:spPr>
          <a:xfrm>
            <a:off x="7920000" y="3240000"/>
            <a:ext cx="3419640" cy="53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Aggregate Launch Stats</a:t>
            </a:r>
            <a:endParaRPr b="0" lang="pl-PL" sz="1800" strike="noStrike" u="none">
              <a:solidFill>
                <a:srgbClr val="000000"/>
              </a:solidFill>
              <a:uFillTx/>
              <a:latin typeface="Arial"/>
            </a:endParaRPr>
          </a:p>
        </p:txBody>
      </p:sp>
      <p:sp>
        <p:nvSpPr>
          <p:cNvPr id="112" name=""/>
          <p:cNvSpPr/>
          <p:nvPr/>
        </p:nvSpPr>
        <p:spPr>
          <a:xfrm>
            <a:off x="7920000" y="4140000"/>
            <a:ext cx="3419640" cy="53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Standarize Outcomes</a:t>
            </a:r>
            <a:endParaRPr b="0" lang="pl-PL" sz="1800" strike="noStrike" u="none">
              <a:solidFill>
                <a:srgbClr val="000000"/>
              </a:solidFill>
              <a:uFillTx/>
              <a:latin typeface="Arial"/>
            </a:endParaRPr>
          </a:p>
        </p:txBody>
      </p:sp>
      <p:sp>
        <p:nvSpPr>
          <p:cNvPr id="113" name=""/>
          <p:cNvSpPr/>
          <p:nvPr/>
        </p:nvSpPr>
        <p:spPr>
          <a:xfrm>
            <a:off x="7920000" y="5040000"/>
            <a:ext cx="3419640" cy="53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Cleaned Data for Analysis</a:t>
            </a:r>
            <a:endParaRPr b="0" lang="pl-PL" sz="1800" strike="noStrike" u="none">
              <a:solidFill>
                <a:srgbClr val="000000"/>
              </a:solidFill>
              <a:uFillTx/>
              <a:latin typeface="Arial"/>
            </a:endParaRPr>
          </a:p>
        </p:txBody>
      </p:sp>
      <p:sp>
        <p:nvSpPr>
          <p:cNvPr id="114" name=""/>
          <p:cNvSpPr/>
          <p:nvPr/>
        </p:nvSpPr>
        <p:spPr>
          <a:xfrm>
            <a:off x="5400000" y="5580000"/>
            <a:ext cx="197964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l-PL" sz="2400" strike="noStrike" u="none">
                <a:solidFill>
                  <a:srgbClr val="0563c1"/>
                </a:solidFill>
                <a:uFillTx/>
                <a:latin typeface="Times New Roman"/>
                <a:hlinkClick r:id="rId2"/>
              </a:rPr>
              <a:t>Source code</a:t>
            </a:r>
            <a:endParaRPr b="0" lang="pl-PL" sz="2400" strike="noStrike" u="none">
              <a:solidFill>
                <a:srgbClr val="000000"/>
              </a:solidFill>
              <a:uFillTx/>
              <a:latin typeface="Arial"/>
            </a:endParaRPr>
          </a:p>
        </p:txBody>
      </p:sp>
      <p:sp>
        <p:nvSpPr>
          <p:cNvPr id="115" name=""/>
          <p:cNvSpPr/>
          <p:nvPr/>
        </p:nvSpPr>
        <p:spPr>
          <a:xfrm>
            <a:off x="9540000" y="198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16" name=""/>
          <p:cNvSpPr/>
          <p:nvPr/>
        </p:nvSpPr>
        <p:spPr>
          <a:xfrm>
            <a:off x="9540000" y="288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17" name=""/>
          <p:cNvSpPr/>
          <p:nvPr/>
        </p:nvSpPr>
        <p:spPr>
          <a:xfrm>
            <a:off x="9540000" y="378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18" name=""/>
          <p:cNvSpPr/>
          <p:nvPr/>
        </p:nvSpPr>
        <p:spPr>
          <a:xfrm>
            <a:off x="9540000" y="468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19" name="Content Placeholder 6"/>
          <p:cNvSpPr/>
          <p:nvPr/>
        </p:nvSpPr>
        <p:spPr>
          <a:xfrm>
            <a:off x="770400" y="1440000"/>
            <a:ext cx="6969600" cy="323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pPr>
            <a:r>
              <a:rPr b="0" lang="en-US" sz="1600" strike="noStrike" u="none">
                <a:solidFill>
                  <a:schemeClr val="accent3">
                    <a:lumMod val="25000"/>
                  </a:schemeClr>
                </a:solidFill>
                <a:uFillTx/>
                <a:latin typeface="Abadi"/>
              </a:rPr>
              <a:t>To ensure the dataset was clean and structured for analysis, we performed several key data wrangling steps:</a:t>
            </a:r>
            <a:endParaRPr b="0" lang="pl-PL" sz="16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pPr>
            <a:r>
              <a:rPr b="0" lang="en-US" sz="1600" strike="noStrike" u="none">
                <a:solidFill>
                  <a:schemeClr val="accent3">
                    <a:lumMod val="25000"/>
                  </a:schemeClr>
                </a:solidFill>
                <a:uFillTx/>
                <a:latin typeface="Abadi"/>
              </a:rPr>
              <a:t>Handling Missing Values: empty cells were replaced with the mean value of the respective column to maintain data consistency.</a:t>
            </a:r>
            <a:endParaRPr b="0" lang="pl-PL" sz="16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pPr>
            <a:r>
              <a:rPr b="0" lang="en-US" sz="1600" strike="noStrike" u="none">
                <a:solidFill>
                  <a:schemeClr val="accent3">
                    <a:lumMod val="25000"/>
                  </a:schemeClr>
                </a:solidFill>
                <a:uFillTx/>
                <a:latin typeface="Abadi"/>
              </a:rPr>
              <a:t>Aggregating Launch Data: number of launches per launch site and per orbit were calculated</a:t>
            </a:r>
            <a:endParaRPr b="0" lang="pl-PL" sz="16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pPr>
            <a:r>
              <a:rPr b="0" lang="en-US" sz="1600" strike="noStrike" u="none">
                <a:solidFill>
                  <a:schemeClr val="accent3">
                    <a:lumMod val="25000"/>
                  </a:schemeClr>
                </a:solidFill>
                <a:uFillTx/>
                <a:latin typeface="Abadi"/>
              </a:rPr>
              <a:t>Standardizing Outcome Values: The landing success/failure outcomes were converted into a binary format (True/False) for easier analysis and predictive modeling.</a:t>
            </a:r>
            <a:endParaRPr b="0" lang="pl-PL" sz="1600" strike="noStrike" u="none">
              <a:solidFill>
                <a:srgbClr val="000000"/>
              </a:solidFill>
              <a:uFillTx/>
              <a:latin typeface="Arial"/>
            </a:endParaRPr>
          </a:p>
          <a:p>
            <a:pPr defTabSz="914400">
              <a:lnSpc>
                <a:spcPct val="100000"/>
              </a:lnSpc>
              <a:spcBef>
                <a:spcPts val="1191"/>
              </a:spcBef>
              <a:spcAft>
                <a:spcPts val="992"/>
              </a:spcAft>
            </a:pPr>
            <a:endParaRPr b="0" lang="pl-PL" sz="1600" strike="noStrike" u="none">
              <a:solidFill>
                <a:srgbClr val="000000"/>
              </a:solidFill>
              <a:uFillTx/>
              <a:latin typeface="Arial"/>
            </a:endParaRPr>
          </a:p>
          <a:p>
            <a:pPr defTabSz="914400">
              <a:lnSpc>
                <a:spcPct val="100000"/>
              </a:lnSpc>
            </a:pPr>
            <a:r>
              <a:rPr b="0" lang="en-US" sz="1600" strike="noStrike" u="none">
                <a:solidFill>
                  <a:schemeClr val="accent3">
                    <a:lumMod val="25000"/>
                  </a:schemeClr>
                </a:solidFill>
                <a:uFillTx/>
                <a:latin typeface="Abadi"/>
              </a:rPr>
              <a:t>The complete source code is available at the following link:</a:t>
            </a:r>
            <a:endParaRPr b="0" lang="pl-PL" sz="1600" strike="noStrike" u="none">
              <a:solidFill>
                <a:srgbClr val="000000"/>
              </a:solidFill>
              <a:uFillTx/>
              <a:latin typeface="Arial"/>
            </a:endParaRPr>
          </a:p>
          <a:p>
            <a:pPr defTabSz="914400">
              <a:lnSpc>
                <a:spcPct val="100000"/>
              </a:lnSpc>
              <a:spcBef>
                <a:spcPts val="1191"/>
              </a:spcBef>
              <a:spcAft>
                <a:spcPts val="992"/>
              </a:spcAft>
            </a:pPr>
            <a:endParaRPr b="0" lang="pl-PL" sz="1600" strike="noStrike" u="none">
              <a:solidFill>
                <a:srgbClr val="000000"/>
              </a:solidFill>
              <a:uFillTx/>
              <a:latin typeface="Arial"/>
            </a:endParaRPr>
          </a:p>
        </p:txBody>
      </p:sp>
      <p:sp>
        <p:nvSpPr>
          <p:cNvPr id="2" name="PlaceHolder 1"/>
          <p:cNvSpPr>
            <a:spLocks noGrp="1"/>
          </p:cNvSpPr>
          <p:nvPr>
            <p:ph type="sldNum" idx="1"/>
          </p:nvPr>
        </p:nvSpPr>
        <p:spPr/>
        <p:txBody>
          <a:bodyPr/>
          <a:p>
            <a:fld id="{B47FDAF6-F813-436A-AB8F-8C3E2CB80D1E}"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0" name="PlaceHolder 1"/>
          <p:cNvSpPr>
            <a:spLocks noGrp="1"/>
          </p:cNvSpPr>
          <p:nvPr>
            <p:ph/>
          </p:nvPr>
        </p:nvSpPr>
        <p:spPr>
          <a:xfrm>
            <a:off x="770040" y="1260000"/>
            <a:ext cx="10569960" cy="4320000"/>
          </a:xfrm>
          <a:prstGeom prst="rect">
            <a:avLst/>
          </a:prstGeom>
          <a:noFill/>
          <a:ln w="0">
            <a:noFill/>
          </a:ln>
        </p:spPr>
        <p:txBody>
          <a:bodyPr lIns="91440" rIns="91440" tIns="45720" bIns="45720" anchor="t">
            <a:noAutofit/>
          </a:bodyPr>
          <a:p>
            <a:pPr indent="0" defTabSz="914400">
              <a:lnSpc>
                <a:spcPct val="100000"/>
              </a:lnSpc>
              <a:spcBef>
                <a:spcPts val="1191"/>
              </a:spcBef>
              <a:spcAft>
                <a:spcPts val="992"/>
              </a:spcAft>
              <a:buNone/>
              <a:tabLst>
                <a:tab algn="l" pos="0"/>
              </a:tabLst>
            </a:pPr>
            <a:r>
              <a:rPr b="0" lang="en-US" sz="1400" strike="noStrike" u="none">
                <a:solidFill>
                  <a:schemeClr val="accent3">
                    <a:lumMod val="25000"/>
                  </a:schemeClr>
                </a:solidFill>
                <a:uFillTx/>
                <a:latin typeface="Abadi"/>
              </a:rPr>
              <a:t>Charts used in the analysis: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400" strike="noStrike" u="none">
                <a:solidFill>
                  <a:schemeClr val="accent3">
                    <a:lumMod val="25000"/>
                  </a:schemeClr>
                </a:solidFill>
                <a:uFillTx/>
                <a:latin typeface="Abadi"/>
              </a:rPr>
              <a:t>Line Chart: Average Success Rate Over Time. To visualize the trend of the average success rate of SpaceX missions over the years.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400" strike="noStrike" u="none">
                <a:solidFill>
                  <a:schemeClr val="accent3">
                    <a:lumMod val="25000"/>
                  </a:schemeClr>
                </a:solidFill>
                <a:uFillTx/>
                <a:latin typeface="Abadi"/>
              </a:rPr>
              <a:t>Bar Chart: Number of Launches by Site. To compare the number of launches from different locations and identify the most frequently used sites.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400" strike="noStrike" u="none">
                <a:solidFill>
                  <a:schemeClr val="accent3">
                    <a:lumMod val="25000"/>
                  </a:schemeClr>
                </a:solidFill>
                <a:uFillTx/>
                <a:latin typeface="Abadi"/>
              </a:rPr>
              <a:t>Scatter Plot: Payload Mass vs. Landing Outcome. To analyze the relationship between payload mass and landing outcome, helping to identify key factors affecting mission success.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400" strike="noStrike" u="none">
                <a:solidFill>
                  <a:schemeClr val="accent3">
                    <a:lumMod val="25000"/>
                  </a:schemeClr>
                </a:solidFill>
                <a:uFillTx/>
                <a:latin typeface="Abadi"/>
              </a:rPr>
              <a:t>Bar Chart: Success Rate by Orbit Type. To evaluate which orbit types have higher mission success rates.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400" strike="noStrike" u="none">
                <a:solidFill>
                  <a:schemeClr val="accent3">
                    <a:lumMod val="25000"/>
                  </a:schemeClr>
                </a:solidFill>
                <a:uFillTx/>
                <a:latin typeface="Abadi"/>
              </a:rPr>
              <a:t>Scatter Plot: Payload Mass vs. Orbit Type. To study the relationship between payload mass and target orbit type, providing insights into mission preferences.</a:t>
            </a:r>
            <a:endParaRPr b="0" lang="pl-PL" sz="14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r>
              <a:rPr b="0" lang="en-US" sz="1400" strike="noStrike" u="none">
                <a:solidFill>
                  <a:schemeClr val="accent3">
                    <a:lumMod val="25000"/>
                  </a:schemeClr>
                </a:solidFill>
                <a:uFillTx/>
                <a:latin typeface="Abadi"/>
              </a:rPr>
              <a:t>The full notebook with visualizations will be linked later.</a:t>
            </a:r>
            <a:endParaRPr b="0" lang="pl-PL" sz="14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endParaRPr b="0" lang="pl-PL" sz="1400" strike="noStrike" u="none">
              <a:solidFill>
                <a:srgbClr val="000000"/>
              </a:solidFill>
              <a:uFillTx/>
              <a:latin typeface="Arial"/>
            </a:endParaRPr>
          </a:p>
        </p:txBody>
      </p:sp>
      <p:sp>
        <p:nvSpPr>
          <p:cNvPr id="12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EDA with Data Visualization</a:t>
            </a:r>
            <a:endParaRPr b="0" lang="pl-PL" sz="4000" strike="noStrike" u="none">
              <a:solidFill>
                <a:srgbClr val="000000"/>
              </a:solidFill>
              <a:uFillTx/>
              <a:latin typeface="Arial"/>
            </a:endParaRPr>
          </a:p>
        </p:txBody>
      </p:sp>
      <p:sp>
        <p:nvSpPr>
          <p:cNvPr id="122" name=""/>
          <p:cNvSpPr txBox="1"/>
          <p:nvPr/>
        </p:nvSpPr>
        <p:spPr>
          <a:xfrm>
            <a:off x="5837400" y="5483880"/>
            <a:ext cx="1902600" cy="4561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3" name="PlaceHolder 2"/>
          <p:cNvSpPr>
            <a:spLocks noGrp="1"/>
          </p:cNvSpPr>
          <p:nvPr>
            <p:ph type="sldNum" idx="1"/>
          </p:nvPr>
        </p:nvSpPr>
        <p:spPr/>
        <p:txBody>
          <a:bodyPr/>
          <a:p>
            <a:fld id="{EB2E8C4A-4931-48FF-A714-4F4149082F17}"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PlaceHolder 1"/>
          <p:cNvSpPr>
            <a:spLocks noGrp="1"/>
          </p:cNvSpPr>
          <p:nvPr>
            <p:ph/>
          </p:nvPr>
        </p:nvSpPr>
        <p:spPr>
          <a:xfrm>
            <a:off x="770040" y="1260000"/>
            <a:ext cx="10569960" cy="4680000"/>
          </a:xfrm>
          <a:prstGeom prst="rect">
            <a:avLst/>
          </a:prstGeom>
          <a:noFill/>
          <a:ln w="0">
            <a:noFill/>
          </a:ln>
        </p:spPr>
        <p:txBody>
          <a:bodyPr lIns="91440" rIns="91440" tIns="45720" bIns="45720" anchor="t">
            <a:noAutofit/>
          </a:bodyPr>
          <a:p>
            <a:pPr indent="0" defTabSz="914400">
              <a:lnSpc>
                <a:spcPct val="100000"/>
              </a:lnSpc>
              <a:spcBef>
                <a:spcPts val="1191"/>
              </a:spcBef>
              <a:spcAft>
                <a:spcPts val="992"/>
              </a:spcAft>
              <a:buNone/>
              <a:tabLst>
                <a:tab algn="l" pos="0"/>
              </a:tabLst>
            </a:pPr>
            <a:r>
              <a:rPr b="0" lang="en-US" sz="1200" strike="noStrike" u="none">
                <a:solidFill>
                  <a:schemeClr val="accent3">
                    <a:lumMod val="25000"/>
                  </a:schemeClr>
                </a:solidFill>
                <a:uFillTx/>
                <a:latin typeface="Abadi"/>
              </a:rPr>
              <a:t>SQL Queries Performed:</a:t>
            </a:r>
            <a:endParaRPr b="0" lang="pl-PL" sz="1200" strike="noStrike" u="none">
              <a:solidFill>
                <a:srgbClr val="000000"/>
              </a:solidFill>
              <a:uFillTx/>
              <a:latin typeface="Arial"/>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Unique launch sites. To identify all unique launch sites used by SpaceX.</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Number of launches from each launch site. To determine which launch sites are most frequently used.</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Total payload mass for each customer. To analyze which customers have sent the largest payload mass via SpaceX.</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Average payload mass for each booster version. To compare the performance of different booster versions in terms of average payload mass.</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Date of the first successful landing on a ground pad. To identify when the first successful ground pad landing occurred.</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Boosters that landed on a drone ship with a payload mass between 4000 and 6000 kg. To identify boosters that meet specific landing and payload mass criteria.</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Total number of successful and failed missions. To summarize the number of missions based on landing outcomes.</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Boosters that carried the maximum payload mass. To identify boosters that carried the heaviest payloads.</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Failed drone ship landings in 2015. To analyze failed drone ship landings in a specific year.</a:t>
            </a:r>
            <a:endParaRPr b="0" lang="pl-PL" sz="1200" strike="noStrike" u="none">
              <a:solidFill>
                <a:srgbClr val="000000"/>
              </a:solidFill>
              <a:uFillTx/>
              <a:latin typeface="Courier New"/>
              <a:ea typeface="Courier New"/>
            </a:endParaRPr>
          </a:p>
          <a:p>
            <a:pPr marL="432000" indent="-324000" defTabSz="914400">
              <a:lnSpc>
                <a:spcPct val="100000"/>
              </a:lnSpc>
              <a:spcBef>
                <a:spcPts val="1417"/>
              </a:spcBef>
              <a:buClr>
                <a:srgbClr val="292929"/>
              </a:buClr>
              <a:buFont typeface="OpenSymbol"/>
              <a:buAutoNum type="arabicPeriod"/>
              <a:tabLst>
                <a:tab algn="l" pos="0"/>
              </a:tabLst>
            </a:pPr>
            <a:r>
              <a:rPr b="0" lang="en-US" sz="1200" strike="noStrike" u="none">
                <a:solidFill>
                  <a:schemeClr val="accent3">
                    <a:lumMod val="25000"/>
                  </a:schemeClr>
                </a:solidFill>
                <a:uFillTx/>
                <a:latin typeface="Abadi"/>
              </a:rPr>
              <a:t>Ranking of landing outcomes between 2010-06-04 and 2017-03-20. To rank landing outcomes within the specified time period.</a:t>
            </a:r>
            <a:endParaRPr b="0" lang="pl-PL" sz="1200" strike="noStrike" u="none">
              <a:solidFill>
                <a:srgbClr val="000000"/>
              </a:solidFill>
              <a:uFillTx/>
              <a:latin typeface="Courier New"/>
              <a:ea typeface="Courier New"/>
            </a:endParaRPr>
          </a:p>
          <a:p>
            <a:pPr indent="0" defTabSz="914400">
              <a:lnSpc>
                <a:spcPct val="100000"/>
              </a:lnSpc>
              <a:spcBef>
                <a:spcPts val="1417"/>
              </a:spcBef>
              <a:buNone/>
              <a:tabLst>
                <a:tab algn="l" pos="0"/>
              </a:tabLst>
            </a:pPr>
            <a:r>
              <a:rPr b="0" lang="en-US" sz="1200" strike="noStrike" u="none">
                <a:solidFill>
                  <a:schemeClr val="accent3">
                    <a:lumMod val="25000"/>
                  </a:schemeClr>
                </a:solidFill>
                <a:uFillTx/>
                <a:latin typeface="Abadi"/>
              </a:rPr>
              <a:t>The full notebook with SQL queries will be linked later.</a:t>
            </a:r>
            <a:endParaRPr b="0" lang="pl-PL" sz="1200" strike="noStrike" u="none">
              <a:solidFill>
                <a:srgbClr val="000000"/>
              </a:solidFill>
              <a:uFillTx/>
              <a:latin typeface="Courier New"/>
              <a:ea typeface="Courier New"/>
            </a:endParaRPr>
          </a:p>
          <a:p>
            <a:pPr indent="0" defTabSz="914400">
              <a:lnSpc>
                <a:spcPct val="100000"/>
              </a:lnSpc>
              <a:spcBef>
                <a:spcPts val="1417"/>
              </a:spcBef>
              <a:buNone/>
              <a:tabLst>
                <a:tab algn="l" pos="0"/>
              </a:tabLst>
            </a:pPr>
            <a:endParaRPr b="0" lang="pl-PL" sz="1200" strike="noStrike" u="none">
              <a:solidFill>
                <a:srgbClr val="000000"/>
              </a:solidFill>
              <a:uFillTx/>
              <a:latin typeface="Courier New"/>
              <a:ea typeface="Courier New"/>
            </a:endParaRPr>
          </a:p>
        </p:txBody>
      </p:sp>
      <p:sp>
        <p:nvSpPr>
          <p:cNvPr id="12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EDA with SQL</a:t>
            </a:r>
            <a:endParaRPr b="0" lang="pl-PL" sz="4000" strike="noStrike" u="none">
              <a:solidFill>
                <a:srgbClr val="000000"/>
              </a:solidFill>
              <a:uFillTx/>
              <a:latin typeface="Arial"/>
            </a:endParaRPr>
          </a:p>
        </p:txBody>
      </p:sp>
      <p:sp>
        <p:nvSpPr>
          <p:cNvPr id="125" name=""/>
          <p:cNvSpPr txBox="1"/>
          <p:nvPr/>
        </p:nvSpPr>
        <p:spPr>
          <a:xfrm>
            <a:off x="5164920" y="5940000"/>
            <a:ext cx="1855080" cy="4561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3" name="PlaceHolder 2"/>
          <p:cNvSpPr>
            <a:spLocks noGrp="1"/>
          </p:cNvSpPr>
          <p:nvPr>
            <p:ph type="sldNum" idx="1"/>
          </p:nvPr>
        </p:nvSpPr>
        <p:spPr/>
        <p:txBody>
          <a:bodyPr/>
          <a:p>
            <a:fld id="{302F00A7-E322-45DE-B3B7-CADABA91001E}"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Build an Interactive Map with Folium</a:t>
            </a:r>
            <a:endParaRPr b="0" lang="pl-PL" sz="4000" strike="noStrike" u="none">
              <a:solidFill>
                <a:srgbClr val="000000"/>
              </a:solidFill>
              <a:uFillTx/>
              <a:latin typeface="Arial"/>
            </a:endParaRPr>
          </a:p>
        </p:txBody>
      </p:sp>
      <p:sp>
        <p:nvSpPr>
          <p:cNvPr id="127" name=""/>
          <p:cNvSpPr txBox="1"/>
          <p:nvPr/>
        </p:nvSpPr>
        <p:spPr>
          <a:xfrm>
            <a:off x="720000" y="1260000"/>
            <a:ext cx="10620000" cy="5185080"/>
          </a:xfrm>
          <a:prstGeom prst="rect">
            <a:avLst/>
          </a:prstGeom>
          <a:noFill/>
          <a:ln w="0">
            <a:noFill/>
          </a:ln>
        </p:spPr>
        <p:txBody>
          <a:bodyPr lIns="90000" rIns="90000" tIns="45000" bIns="45000" anchor="t">
            <a:noAutofit/>
          </a:bodyPr>
          <a:p>
            <a:r>
              <a:rPr b="0" lang="pl-PL" sz="1300" strike="noStrike" u="none">
                <a:solidFill>
                  <a:srgbClr val="000000"/>
                </a:solidFill>
                <a:uFillTx/>
                <a:latin typeface="Arial"/>
              </a:rPr>
              <a:t>Map Elements Added:</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Launch Site Markers: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Placed markers at each SpaceX launch site location.</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visually identify and differentiate the geographical positions of all SpaceX launch sites on the map.</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Launch Success/Failure Markers: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Utilized color-coded markers to represent the outcomes of launches (e.g., green for success, red for failure) at their respective locations.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provide a clear visual representation of launch outcomes, facilitating quick assessment of success rates across different sites.</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Proximity Circles: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Drew circles around each launch site to indicate a specified radius.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analyze the surrounding area of each launch site, which can be useful for assessing potential risk zones or understanding the site's geographical context.</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Distance Lines: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Added lines connecting launch sites to significant landmarks or between each other.</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measure and display distances, aiding in logistical planning and spatial analysis.</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a:p>
            <a:r>
              <a:rPr b="0" lang="pl-PL" sz="1300" strike="noStrike" u="none">
                <a:solidFill>
                  <a:srgbClr val="000000"/>
                </a:solidFill>
                <a:uFillTx/>
                <a:latin typeface="Arial"/>
              </a:rPr>
              <a:t>The full interactive map created with Folium is available in the notebook linked below.</a:t>
            </a:r>
            <a:endParaRPr b="0" lang="pl-PL" sz="1300" strike="noStrike" u="none">
              <a:solidFill>
                <a:srgbClr val="000000"/>
              </a:solidFill>
              <a:uFillTx/>
              <a:latin typeface="Arial"/>
            </a:endParaRPr>
          </a:p>
          <a:p>
            <a:r>
              <a:rPr b="0" lang="pl-PL" sz="1300" strike="noStrike" u="none">
                <a:solidFill>
                  <a:srgbClr val="000000"/>
                </a:solidFill>
                <a:uFillTx/>
                <a:latin typeface="Arial"/>
              </a:rPr>
              <a:t>Link to the notebook will be provided here.</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p:txBody>
      </p:sp>
      <p:sp>
        <p:nvSpPr>
          <p:cNvPr id="128" name=""/>
          <p:cNvSpPr txBox="1"/>
          <p:nvPr/>
        </p:nvSpPr>
        <p:spPr>
          <a:xfrm>
            <a:off x="4320000" y="6120000"/>
            <a:ext cx="2035080" cy="4273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2" name="PlaceHolder 1"/>
          <p:cNvSpPr>
            <a:spLocks noGrp="1"/>
          </p:cNvSpPr>
          <p:nvPr>
            <p:ph type="sldNum" idx="1"/>
          </p:nvPr>
        </p:nvSpPr>
        <p:spPr/>
        <p:txBody>
          <a:bodyPr/>
          <a:p>
            <a:fld id="{1E88785E-C482-41BB-9A72-C6F2C0EC4DE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Build a Dashboard with Plotly Dash</a:t>
            </a:r>
            <a:endParaRPr b="0" lang="pl-PL" sz="4000" strike="noStrike" u="none">
              <a:solidFill>
                <a:srgbClr val="000000"/>
              </a:solidFill>
              <a:uFillTx/>
              <a:latin typeface="Arial"/>
            </a:endParaRPr>
          </a:p>
        </p:txBody>
      </p:sp>
      <p:sp>
        <p:nvSpPr>
          <p:cNvPr id="130" name=""/>
          <p:cNvSpPr txBox="1"/>
          <p:nvPr/>
        </p:nvSpPr>
        <p:spPr>
          <a:xfrm>
            <a:off x="720000" y="1260000"/>
            <a:ext cx="10800000" cy="4680000"/>
          </a:xfrm>
          <a:prstGeom prst="rect">
            <a:avLst/>
          </a:prstGeom>
          <a:noFill/>
          <a:ln w="0">
            <a:noFill/>
          </a:ln>
        </p:spPr>
        <p:txBody>
          <a:bodyPr lIns="90000" rIns="90000" tIns="45000" bIns="45000" anchor="t">
            <a:noAutofit/>
          </a:bodyPr>
          <a:p>
            <a:r>
              <a:rPr b="0" lang="pl-PL" sz="1300" strike="noStrike" u="none">
                <a:solidFill>
                  <a:srgbClr val="000000"/>
                </a:solidFill>
                <a:uFillTx/>
                <a:latin typeface="Arial"/>
              </a:rPr>
              <a:t>Implemented Plots and Interactions:</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Launch Site Selection Dropdown:</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A dropdown menu allowing users to select a specific launch site or view data from all sites.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enable users to filter the data based on launch site, facilitating focused analysis on a particular site or an overview of all sites.</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Success Pie Chart:</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A pie chart displaying the distribution of successful and failed launches.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provide a clear visual representation of the success rate of launches, aiding in assessing the reliability of different launch sites.</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Payload Range Slider:</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An interactive slider allowing users to select a range of payload masses.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enable users to filter the data based on payload mass, facilitating analysis of how payload weight impacts launch success.</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Success-Payload Scatter Chart:</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Description: A scatter plot illustrating the correlation between payload mass and launch success, with points colored by booster version.</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Purpose: To help users understand the relationship between payload mass and launch outcomes, and to assess the performance of different booster versions.</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a:p>
            <a:r>
              <a:rPr b="0" lang="pl-PL" sz="1300" strike="noStrike" u="none">
                <a:solidFill>
                  <a:srgbClr val="000000"/>
                </a:solidFill>
                <a:uFillTx/>
                <a:latin typeface="Arial"/>
              </a:rPr>
              <a:t>The full Plotly Dash application is available in the provided GitHub repository.</a:t>
            </a:r>
            <a:endParaRPr b="0" lang="pl-PL" sz="1300" strike="noStrike" u="none">
              <a:solidFill>
                <a:srgbClr val="000000"/>
              </a:solidFill>
              <a:uFillTx/>
              <a:latin typeface="Arial"/>
            </a:endParaRPr>
          </a:p>
          <a:p>
            <a:endParaRPr b="0" lang="pl-PL" sz="1300" strike="noStrike" u="none">
              <a:solidFill>
                <a:srgbClr val="000000"/>
              </a:solidFill>
              <a:uFillTx/>
              <a:latin typeface="Arial"/>
            </a:endParaRPr>
          </a:p>
        </p:txBody>
      </p:sp>
      <p:sp>
        <p:nvSpPr>
          <p:cNvPr id="131" name=""/>
          <p:cNvSpPr txBox="1"/>
          <p:nvPr/>
        </p:nvSpPr>
        <p:spPr>
          <a:xfrm>
            <a:off x="6064920" y="5692680"/>
            <a:ext cx="2215080" cy="4273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2" name="PlaceHolder 1"/>
          <p:cNvSpPr>
            <a:spLocks noGrp="1"/>
          </p:cNvSpPr>
          <p:nvPr>
            <p:ph type="sldNum" idx="1"/>
          </p:nvPr>
        </p:nvSpPr>
        <p:spPr/>
        <p:txBody>
          <a:bodyPr/>
          <a:p>
            <a:fld id="{22176AF3-FA73-47F3-B877-94FEFC6540A4}"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Predictive Analysis (Classification)</a:t>
            </a:r>
            <a:endParaRPr b="0" lang="pl-PL" sz="4000" strike="noStrike" u="none">
              <a:solidFill>
                <a:srgbClr val="000000"/>
              </a:solidFill>
              <a:uFillTx/>
              <a:latin typeface="Arial"/>
            </a:endParaRPr>
          </a:p>
        </p:txBody>
      </p:sp>
      <p:sp>
        <p:nvSpPr>
          <p:cNvPr id="133" name=""/>
          <p:cNvSpPr txBox="1"/>
          <p:nvPr/>
        </p:nvSpPr>
        <p:spPr>
          <a:xfrm>
            <a:off x="720000" y="1260000"/>
            <a:ext cx="5400000" cy="4860000"/>
          </a:xfrm>
          <a:prstGeom prst="rect">
            <a:avLst/>
          </a:prstGeom>
          <a:noFill/>
          <a:ln w="0">
            <a:noFill/>
          </a:ln>
        </p:spPr>
        <p:txBody>
          <a:bodyPr lIns="90000" rIns="90000" tIns="45000" bIns="45000" anchor="t">
            <a:noAutofit/>
          </a:bodyPr>
          <a:p>
            <a:r>
              <a:rPr b="0" lang="pl-PL" sz="1300" strike="noStrike" u="none">
                <a:solidFill>
                  <a:srgbClr val="000000"/>
                </a:solidFill>
                <a:uFillTx/>
                <a:latin typeface="Arial"/>
              </a:rPr>
              <a:t>Model Development Process:</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Data Preparation:</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Feature Selection: Identified relevant features such as payload mass, launch site, orbit type, and booster version to predict the success of Falcon 9 first-stage landings.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Data Encoding: Applied one-hot encoding to categorical variables to convert them into numerical format suitable for machine learning algorithms.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Data Splitting: Divided the dataset into training and testing sets to evaluate model performance effectively.</a:t>
            </a:r>
            <a:endParaRPr b="0" lang="pl-PL" sz="13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300" strike="noStrike" u="none">
                <a:solidFill>
                  <a:srgbClr val="000000"/>
                </a:solidFill>
                <a:uFillTx/>
                <a:latin typeface="Arial"/>
              </a:rPr>
              <a:t>Model Building:</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Algorithms Implemented:</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Logistic Regression: Utilized for its simplicity and interpretability in binary classification tasks.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Support Vector Machine (SVM): Chosen for its effectiveness in high-dimensional spaces.</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Decision Tree: Implemented to capture non-linear relationships in the data.</a:t>
            </a:r>
            <a:endParaRPr b="0" lang="pl-PL" sz="13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300" strike="noStrike" u="none">
                <a:solidFill>
                  <a:srgbClr val="000000"/>
                </a:solidFill>
                <a:uFillTx/>
                <a:latin typeface="Arial"/>
              </a:rPr>
              <a:t>K-Nearest Neighbors (KNN): Selected for its simplicity and effectiveness in capturing local data structures.</a:t>
            </a:r>
            <a:endParaRPr b="0" lang="pl-PL" sz="1300" strike="noStrike" u="none">
              <a:solidFill>
                <a:srgbClr val="000000"/>
              </a:solidFill>
              <a:uFillTx/>
              <a:latin typeface="Arial"/>
            </a:endParaRPr>
          </a:p>
        </p:txBody>
      </p:sp>
      <p:sp>
        <p:nvSpPr>
          <p:cNvPr id="134" name=""/>
          <p:cNvSpPr txBox="1"/>
          <p:nvPr/>
        </p:nvSpPr>
        <p:spPr>
          <a:xfrm>
            <a:off x="6120000" y="1260000"/>
            <a:ext cx="5220000" cy="4134960"/>
          </a:xfrm>
          <a:prstGeom prst="rect">
            <a:avLst/>
          </a:prstGeom>
          <a:noFill/>
          <a:ln w="0">
            <a:noFill/>
          </a:ln>
        </p:spPr>
        <p:txBody>
          <a:bodyPr lIns="90000" rIns="90000" tIns="45000" bIns="45000" anchor="t">
            <a:noAutofit/>
          </a:bodyPr>
          <a:p>
            <a:endParaRPr b="0" lang="pl-PL" sz="1400" strike="noStrike" u="none">
              <a:solidFill>
                <a:srgbClr val="000000"/>
              </a:solidFill>
              <a:uFillTx/>
              <a:latin typeface="Arial"/>
            </a:endParaRPr>
          </a:p>
          <a:p>
            <a:pPr marL="216000" indent="-216000">
              <a:spcAft>
                <a:spcPts val="567"/>
              </a:spcAft>
              <a:buClr>
                <a:srgbClr val="000000"/>
              </a:buClr>
              <a:buFont typeface="OpenSymbol"/>
              <a:buAutoNum type="arabicPeriod" startAt="3"/>
            </a:pPr>
            <a:r>
              <a:rPr b="0" lang="pl-PL" sz="1400" strike="noStrike" u="none">
                <a:solidFill>
                  <a:srgbClr val="000000"/>
                </a:solidFill>
                <a:uFillTx/>
                <a:latin typeface="Arial"/>
              </a:rPr>
              <a:t>Model Evaluation:</a:t>
            </a:r>
            <a:endParaRPr b="0" lang="pl-PL" sz="14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400" strike="noStrike" u="none">
                <a:solidFill>
                  <a:srgbClr val="000000"/>
                </a:solidFill>
                <a:uFillTx/>
                <a:latin typeface="Arial"/>
              </a:rPr>
              <a:t>Cross-Validation: Employed k-fold cross-validation to assess model performance and mitigate overfitting.</a:t>
            </a:r>
            <a:endParaRPr b="0" lang="pl-PL" sz="14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400" strike="noStrike" u="none">
                <a:solidFill>
                  <a:srgbClr val="000000"/>
                </a:solidFill>
                <a:uFillTx/>
                <a:latin typeface="Arial"/>
              </a:rPr>
              <a:t>Performance Metrics: Evaluated models using accuracy, precision, recall, and F1-score to ensure a comprehensive understanding of performance.</a:t>
            </a:r>
            <a:endParaRPr b="0" lang="pl-PL" sz="1400" strike="noStrike" u="none">
              <a:solidFill>
                <a:srgbClr val="000000"/>
              </a:solidFill>
              <a:uFillTx/>
              <a:latin typeface="Arial"/>
            </a:endParaRPr>
          </a:p>
          <a:p>
            <a:pPr marL="216000" indent="-216000">
              <a:spcAft>
                <a:spcPts val="567"/>
              </a:spcAft>
              <a:buClr>
                <a:srgbClr val="000000"/>
              </a:buClr>
              <a:buFont typeface="OpenSymbol"/>
              <a:buAutoNum type="arabicPeriod" startAt="3"/>
            </a:pPr>
            <a:r>
              <a:rPr b="0" lang="pl-PL" sz="1400" strike="noStrike" u="none">
                <a:solidFill>
                  <a:srgbClr val="000000"/>
                </a:solidFill>
                <a:uFillTx/>
                <a:latin typeface="Arial"/>
              </a:rPr>
              <a:t>Hyperparameter Tuning:</a:t>
            </a:r>
            <a:endParaRPr b="0" lang="pl-PL" sz="14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400" strike="noStrike" u="none">
                <a:solidFill>
                  <a:srgbClr val="000000"/>
                </a:solidFill>
                <a:uFillTx/>
                <a:latin typeface="Arial"/>
              </a:rPr>
              <a:t>Grid Search: Conducted grid search to identify the optimal hyperparameters for each model, enhancing predictive accuracy.</a:t>
            </a:r>
            <a:endParaRPr b="0" lang="pl-PL" sz="1400" strike="noStrike" u="none">
              <a:solidFill>
                <a:srgbClr val="000000"/>
              </a:solidFill>
              <a:uFillTx/>
              <a:latin typeface="Arial"/>
            </a:endParaRPr>
          </a:p>
          <a:p>
            <a:pPr marL="216000" indent="-216000">
              <a:spcAft>
                <a:spcPts val="567"/>
              </a:spcAft>
              <a:buClr>
                <a:srgbClr val="000000"/>
              </a:buClr>
              <a:buFont typeface="OpenSymbol"/>
              <a:buAutoNum type="arabicPeriod" startAt="3"/>
            </a:pPr>
            <a:r>
              <a:rPr b="0" lang="pl-PL" sz="1400" strike="noStrike" u="none">
                <a:solidFill>
                  <a:srgbClr val="000000"/>
                </a:solidFill>
                <a:uFillTx/>
                <a:latin typeface="Arial"/>
              </a:rPr>
              <a:t>Model Selection:</a:t>
            </a:r>
            <a:endParaRPr b="0" lang="pl-PL" sz="14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400" strike="noStrike" u="none">
                <a:solidFill>
                  <a:srgbClr val="000000"/>
                </a:solidFill>
                <a:uFillTx/>
                <a:latin typeface="Arial"/>
              </a:rPr>
              <a:t>Best Performing Model: The Decision Tree classifier emerged as the top performer, achieving the highest accuracy and F1-score on the test data.</a:t>
            </a:r>
            <a:endParaRPr b="0" lang="pl-PL" sz="1400" strike="noStrike" u="none">
              <a:solidFill>
                <a:srgbClr val="000000"/>
              </a:solidFill>
              <a:uFillTx/>
              <a:latin typeface="Arial"/>
            </a:endParaRPr>
          </a:p>
          <a:p>
            <a:endParaRPr b="0" lang="pl-PL" sz="1400" strike="noStrike" u="none">
              <a:solidFill>
                <a:srgbClr val="000000"/>
              </a:solidFill>
              <a:uFillTx/>
              <a:latin typeface="Arial"/>
            </a:endParaRPr>
          </a:p>
          <a:p>
            <a:r>
              <a:rPr b="0" lang="pl-PL" sz="1400" strike="noStrike" u="none">
                <a:solidFill>
                  <a:srgbClr val="000000"/>
                </a:solidFill>
                <a:uFillTx/>
                <a:latin typeface="Arial"/>
              </a:rPr>
              <a:t>For detailed code and analysis, please refer to the</a:t>
            </a:r>
            <a:endParaRPr b="0" lang="pl-PL" sz="1400" strike="noStrike" u="none">
              <a:solidFill>
                <a:srgbClr val="000000"/>
              </a:solidFill>
              <a:uFillTx/>
              <a:latin typeface="Arial"/>
            </a:endParaRPr>
          </a:p>
        </p:txBody>
      </p:sp>
      <p:sp>
        <p:nvSpPr>
          <p:cNvPr id="135" name=""/>
          <p:cNvSpPr txBox="1"/>
          <p:nvPr/>
        </p:nvSpPr>
        <p:spPr>
          <a:xfrm>
            <a:off x="8224920" y="5394960"/>
            <a:ext cx="2035080" cy="4273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2" name="PlaceHolder 1"/>
          <p:cNvSpPr>
            <a:spLocks noGrp="1"/>
          </p:cNvSpPr>
          <p:nvPr>
            <p:ph type="sldNum" idx="1"/>
          </p:nvPr>
        </p:nvSpPr>
        <p:spPr/>
        <p:txBody>
          <a:bodyPr/>
          <a:p>
            <a:fld id="{E17FC750-C4D4-437D-B486-E458E9DB2535}"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Exploratory data analysis results</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Interactive analytics demo in screenshots</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Predictive analysis results</a:t>
            </a:r>
            <a:endParaRPr b="0" lang="pl-PL" sz="2200" strike="noStrike" u="none">
              <a:solidFill>
                <a:srgbClr val="000000"/>
              </a:solidFill>
              <a:uFillTx/>
              <a:latin typeface="Arial"/>
            </a:endParaRPr>
          </a:p>
          <a:p>
            <a:pPr defTabSz="914400">
              <a:lnSpc>
                <a:spcPct val="90000"/>
              </a:lnSpc>
              <a:spcBef>
                <a:spcPts val="499"/>
              </a:spcBef>
            </a:pPr>
            <a:endParaRPr b="0" lang="pl-PL" sz="1800" strike="noStrike" u="none">
              <a:solidFill>
                <a:srgbClr val="000000"/>
              </a:solidFill>
              <a:uFillTx/>
              <a:latin typeface="Arial"/>
            </a:endParaRPr>
          </a:p>
          <a:p>
            <a:pPr marL="457200" defTabSz="914400">
              <a:lnSpc>
                <a:spcPct val="90000"/>
              </a:lnSpc>
              <a:spcBef>
                <a:spcPts val="499"/>
              </a:spcBef>
              <a:tabLst>
                <a:tab algn="l" pos="0"/>
              </a:tabLst>
            </a:pPr>
            <a:endParaRPr b="0" lang="pl-PL" sz="1800" strike="noStrike" u="none">
              <a:solidFill>
                <a:srgbClr val="000000"/>
              </a:solidFill>
              <a:uFillTx/>
              <a:latin typeface="Arial"/>
            </a:endParaRPr>
          </a:p>
        </p:txBody>
      </p:sp>
      <p:sp>
        <p:nvSpPr>
          <p:cNvPr id="13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Results</a:t>
            </a:r>
            <a:endParaRPr b="0" lang="pl-PL" sz="4000" strike="noStrike" u="none">
              <a:solidFill>
                <a:srgbClr val="000000"/>
              </a:solidFill>
              <a:uFillTx/>
              <a:latin typeface="Arial"/>
            </a:endParaRPr>
          </a:p>
        </p:txBody>
      </p:sp>
      <p:sp>
        <p:nvSpPr>
          <p:cNvPr id="2" name="PlaceHolder 1"/>
          <p:cNvSpPr>
            <a:spLocks noGrp="1"/>
          </p:cNvSpPr>
          <p:nvPr>
            <p:ph type="sldNum" idx="1"/>
          </p:nvPr>
        </p:nvSpPr>
        <p:spPr/>
        <p:txBody>
          <a:bodyPr/>
          <a:p>
            <a:fld id="{8AA764F2-2141-4501-AF97-3E2B1DCEFB08}"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TextBox 1"/>
          <p:cNvSpPr/>
          <p:nvPr/>
        </p:nvSpPr>
        <p:spPr>
          <a:xfrm>
            <a:off x="811080" y="2529720"/>
            <a:ext cx="103176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Calibri"/>
              </a:rPr>
              <a:t>Section 2</a:t>
            </a:r>
            <a:endParaRPr b="0" lang="pl-PL"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Flight Number vs. Launch Site</a:t>
            </a:r>
            <a:endParaRPr b="0" lang="pl-PL" sz="4000" strike="noStrike" u="none">
              <a:solidFill>
                <a:srgbClr val="000000"/>
              </a:solidFill>
              <a:uFillTx/>
              <a:latin typeface="Arial"/>
            </a:endParaRPr>
          </a:p>
        </p:txBody>
      </p:sp>
      <p:pic>
        <p:nvPicPr>
          <p:cNvPr id="140" name="" descr=""/>
          <p:cNvPicPr/>
          <p:nvPr/>
        </p:nvPicPr>
        <p:blipFill>
          <a:blip r:embed="rId2"/>
          <a:stretch/>
        </p:blipFill>
        <p:spPr>
          <a:xfrm>
            <a:off x="538200" y="1581120"/>
            <a:ext cx="11341800" cy="4718880"/>
          </a:xfrm>
          <a:prstGeom prst="rect">
            <a:avLst/>
          </a:prstGeom>
          <a:noFill/>
          <a:ln w="0">
            <a:noFill/>
          </a:ln>
        </p:spPr>
      </p:pic>
      <p:sp>
        <p:nvSpPr>
          <p:cNvPr id="2" name="PlaceHolder 1"/>
          <p:cNvSpPr>
            <a:spLocks noGrp="1"/>
          </p:cNvSpPr>
          <p:nvPr>
            <p:ph type="sldNum" idx="1"/>
          </p:nvPr>
        </p:nvSpPr>
        <p:spPr/>
        <p:txBody>
          <a:bodyPr/>
          <a:p>
            <a:fld id="{F36EE310-D552-47CD-8F93-797D4A7A3325}"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Payload vs. Launch Site</a:t>
            </a:r>
            <a:endParaRPr b="0" lang="pl-PL" sz="4000" strike="noStrike" u="none">
              <a:solidFill>
                <a:srgbClr val="000000"/>
              </a:solidFill>
              <a:uFillTx/>
              <a:latin typeface="Arial"/>
            </a:endParaRPr>
          </a:p>
        </p:txBody>
      </p:sp>
      <p:pic>
        <p:nvPicPr>
          <p:cNvPr id="142" name="" descr=""/>
          <p:cNvPicPr/>
          <p:nvPr/>
        </p:nvPicPr>
        <p:blipFill>
          <a:blip r:embed="rId2"/>
          <a:stretch/>
        </p:blipFill>
        <p:spPr>
          <a:xfrm>
            <a:off x="1080000" y="1440000"/>
            <a:ext cx="10009080" cy="5040000"/>
          </a:xfrm>
          <a:prstGeom prst="rect">
            <a:avLst/>
          </a:prstGeom>
          <a:noFill/>
          <a:ln w="0">
            <a:noFill/>
          </a:ln>
        </p:spPr>
      </p:pic>
      <p:sp>
        <p:nvSpPr>
          <p:cNvPr id="2" name="PlaceHolder 1"/>
          <p:cNvSpPr>
            <a:spLocks noGrp="1"/>
          </p:cNvSpPr>
          <p:nvPr>
            <p:ph type="sldNum" idx="1"/>
          </p:nvPr>
        </p:nvSpPr>
        <p:spPr/>
        <p:txBody>
          <a:bodyPr/>
          <a:p>
            <a:fld id="{F5287F15-FB73-4400-91E9-D0CBA1BF2056}"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 name="PlaceHolder 1"/>
          <p:cNvSpPr>
            <a:spLocks noGrp="1"/>
          </p:cNvSpPr>
          <p:nvPr>
            <p:ph type="sldNum" idx="39"/>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9E140BD3-63C5-43A2-9840-863F240A68CF}" type="slidenum">
              <a:rPr b="0" lang="en-US" sz="1600" strike="noStrike" u="none">
                <a:solidFill>
                  <a:srgbClr val="1c7ddb"/>
                </a:solidFill>
                <a:uFillTx/>
                <a:latin typeface="Abadi"/>
              </a:rPr>
              <a:t>2</a:t>
            </a:fld>
            <a:endParaRPr b="0" lang="pl-PL" sz="1600" strike="noStrike" u="none">
              <a:solidFill>
                <a:srgbClr val="000000"/>
              </a:solidFill>
              <a:uFillTx/>
              <a:latin typeface="Times New Roman"/>
            </a:endParaRPr>
          </a:p>
        </p:txBody>
      </p:sp>
      <p:sp>
        <p:nvSpPr>
          <p:cNvPr id="70"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Executive Summary</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Introduction</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Methodology</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Results</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Conclusion</a:t>
            </a:r>
            <a:endParaRPr b="0" lang="pl-PL" sz="2200" strike="noStrike" u="non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uFillTx/>
                <a:latin typeface="Abadi"/>
              </a:rPr>
              <a:t>Appendix</a:t>
            </a:r>
            <a:endParaRPr b="0" lang="pl-PL" sz="2200" strike="noStrike" u="none">
              <a:solidFill>
                <a:srgbClr val="000000"/>
              </a:solidFill>
              <a:uFillTx/>
              <a:latin typeface="Arial"/>
            </a:endParaRPr>
          </a:p>
        </p:txBody>
      </p:sp>
      <p:sp>
        <p:nvSpPr>
          <p:cNvPr id="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Outline</a:t>
            </a:r>
            <a:endParaRPr b="0" lang="pl-PL" sz="4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Success Rate vs. Orbit Type</a:t>
            </a:r>
            <a:endParaRPr b="0" lang="pl-PL" sz="4000" strike="noStrike" u="none">
              <a:solidFill>
                <a:srgbClr val="000000"/>
              </a:solidFill>
              <a:uFillTx/>
              <a:latin typeface="Arial"/>
            </a:endParaRPr>
          </a:p>
        </p:txBody>
      </p:sp>
      <p:pic>
        <p:nvPicPr>
          <p:cNvPr id="144" name="" descr=""/>
          <p:cNvPicPr/>
          <p:nvPr/>
        </p:nvPicPr>
        <p:blipFill>
          <a:blip r:embed="rId2"/>
          <a:stretch/>
        </p:blipFill>
        <p:spPr>
          <a:xfrm>
            <a:off x="1793880" y="1299960"/>
            <a:ext cx="7566120" cy="5360040"/>
          </a:xfrm>
          <a:prstGeom prst="rect">
            <a:avLst/>
          </a:prstGeom>
          <a:noFill/>
          <a:ln w="0">
            <a:noFill/>
          </a:ln>
        </p:spPr>
      </p:pic>
      <p:sp>
        <p:nvSpPr>
          <p:cNvPr id="2" name="PlaceHolder 1"/>
          <p:cNvSpPr>
            <a:spLocks noGrp="1"/>
          </p:cNvSpPr>
          <p:nvPr>
            <p:ph type="sldNum" idx="1"/>
          </p:nvPr>
        </p:nvSpPr>
        <p:spPr/>
        <p:txBody>
          <a:bodyPr/>
          <a:p>
            <a:fld id="{DB377C5B-DCB8-46B5-966C-43E20558A22E}"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Flight Number vs. Orbit Type</a:t>
            </a:r>
            <a:endParaRPr b="0" lang="pl-PL" sz="4000" strike="noStrike" u="none">
              <a:solidFill>
                <a:srgbClr val="000000"/>
              </a:solidFill>
              <a:uFillTx/>
              <a:latin typeface="Arial"/>
            </a:endParaRPr>
          </a:p>
        </p:txBody>
      </p:sp>
      <p:pic>
        <p:nvPicPr>
          <p:cNvPr id="146" name="" descr=""/>
          <p:cNvPicPr/>
          <p:nvPr/>
        </p:nvPicPr>
        <p:blipFill>
          <a:blip r:embed="rId2"/>
          <a:stretch/>
        </p:blipFill>
        <p:spPr>
          <a:xfrm>
            <a:off x="1440000" y="1329840"/>
            <a:ext cx="8651160" cy="5330160"/>
          </a:xfrm>
          <a:prstGeom prst="rect">
            <a:avLst/>
          </a:prstGeom>
          <a:noFill/>
          <a:ln w="0">
            <a:noFill/>
          </a:ln>
        </p:spPr>
      </p:pic>
      <p:sp>
        <p:nvSpPr>
          <p:cNvPr id="2" name="PlaceHolder 1"/>
          <p:cNvSpPr>
            <a:spLocks noGrp="1"/>
          </p:cNvSpPr>
          <p:nvPr>
            <p:ph type="sldNum" idx="1"/>
          </p:nvPr>
        </p:nvSpPr>
        <p:spPr/>
        <p:txBody>
          <a:bodyPr/>
          <a:p>
            <a:fld id="{8BA250B0-8A86-4B5D-AB7F-4A67D4961A63}"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Payload vs. Orbit Type</a:t>
            </a:r>
            <a:endParaRPr b="0" lang="pl-PL" sz="4000" strike="noStrike" u="none">
              <a:solidFill>
                <a:srgbClr val="000000"/>
              </a:solidFill>
              <a:uFillTx/>
              <a:latin typeface="Arial"/>
            </a:endParaRPr>
          </a:p>
        </p:txBody>
      </p:sp>
      <p:pic>
        <p:nvPicPr>
          <p:cNvPr id="148" name="" descr=""/>
          <p:cNvPicPr/>
          <p:nvPr/>
        </p:nvPicPr>
        <p:blipFill>
          <a:blip r:embed="rId2"/>
          <a:stretch/>
        </p:blipFill>
        <p:spPr>
          <a:xfrm>
            <a:off x="1917000" y="1440000"/>
            <a:ext cx="7443000" cy="5211360"/>
          </a:xfrm>
          <a:prstGeom prst="rect">
            <a:avLst/>
          </a:prstGeom>
          <a:noFill/>
          <a:ln w="0">
            <a:noFill/>
          </a:ln>
        </p:spPr>
      </p:pic>
      <p:sp>
        <p:nvSpPr>
          <p:cNvPr id="2" name="PlaceHolder 1"/>
          <p:cNvSpPr>
            <a:spLocks noGrp="1"/>
          </p:cNvSpPr>
          <p:nvPr>
            <p:ph type="sldNum" idx="1"/>
          </p:nvPr>
        </p:nvSpPr>
        <p:spPr/>
        <p:txBody>
          <a:bodyPr/>
          <a:p>
            <a:fld id="{DC50E15D-EE4A-4BB7-9407-7ECB002BD616}"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Launch Success Yearly Trend</a:t>
            </a:r>
            <a:endParaRPr b="0" lang="pl-PL" sz="4000" strike="noStrike" u="none">
              <a:solidFill>
                <a:srgbClr val="000000"/>
              </a:solidFill>
              <a:uFillTx/>
              <a:latin typeface="Arial"/>
            </a:endParaRPr>
          </a:p>
        </p:txBody>
      </p:sp>
      <p:pic>
        <p:nvPicPr>
          <p:cNvPr id="150" name="" descr=""/>
          <p:cNvPicPr/>
          <p:nvPr/>
        </p:nvPicPr>
        <p:blipFill>
          <a:blip r:embed="rId2"/>
          <a:stretch/>
        </p:blipFill>
        <p:spPr>
          <a:xfrm>
            <a:off x="3420000" y="1321560"/>
            <a:ext cx="4601880" cy="5338440"/>
          </a:xfrm>
          <a:prstGeom prst="rect">
            <a:avLst/>
          </a:prstGeom>
          <a:noFill/>
          <a:ln w="0">
            <a:noFill/>
          </a:ln>
        </p:spPr>
      </p:pic>
      <p:sp>
        <p:nvSpPr>
          <p:cNvPr id="2" name="PlaceHolder 1"/>
          <p:cNvSpPr>
            <a:spLocks noGrp="1"/>
          </p:cNvSpPr>
          <p:nvPr>
            <p:ph type="sldNum" idx="1"/>
          </p:nvPr>
        </p:nvSpPr>
        <p:spPr/>
        <p:txBody>
          <a:bodyPr/>
          <a:p>
            <a:fld id="{2159DFFB-B8EA-4824-A0C8-8ADA0A33DDF1}"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20000" y="1440000"/>
            <a:ext cx="5400000" cy="4736160"/>
          </a:xfrm>
          <a:prstGeom prst="rect">
            <a:avLst/>
          </a:prstGeom>
          <a:noFill/>
          <a:ln w="0">
            <a:noFill/>
          </a:ln>
        </p:spPr>
        <p:txBody>
          <a:bodyPr lIns="90000" rIns="90000" tIns="45000" bIns="45000" anchor="t">
            <a:normAutofit fontScale="77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DISTINCT is used to retrieve unique values from the specified column.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Launch_Site is the column containing the names of the launch sites.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specifies the table from which to retrieve the data.</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Executing this query will yield a list of unique launch site names, providing a clear view of the different locations utilized by SpaceX for their launches.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foundational step is crucial for subsequent analyses, such as assessing launch frequencies per site, evaluating site-specific success rates, and understanding the strategic importance of each location in SpaceX's operations.</a:t>
            </a:r>
            <a:endParaRPr b="0" lang="pl-PL" sz="2200" strike="noStrike" u="none">
              <a:solidFill>
                <a:srgbClr val="000000"/>
              </a:solidFill>
              <a:uFillTx/>
              <a:latin typeface="Arial"/>
            </a:endParaRPr>
          </a:p>
        </p:txBody>
      </p:sp>
      <p:sp>
        <p:nvSpPr>
          <p:cNvPr id="15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All Launch Site Names</a:t>
            </a:r>
            <a:endParaRPr b="0" lang="pl-PL" sz="4000" strike="noStrike" u="none">
              <a:solidFill>
                <a:srgbClr val="000000"/>
              </a:solidFill>
              <a:uFillTx/>
              <a:latin typeface="Arial"/>
            </a:endParaRPr>
          </a:p>
        </p:txBody>
      </p:sp>
      <p:pic>
        <p:nvPicPr>
          <p:cNvPr id="153" name="" descr=""/>
          <p:cNvPicPr/>
          <p:nvPr/>
        </p:nvPicPr>
        <p:blipFill>
          <a:blip r:embed="rId2"/>
          <a:stretch/>
        </p:blipFill>
        <p:spPr>
          <a:xfrm>
            <a:off x="6292080" y="1440000"/>
            <a:ext cx="5047920" cy="2400120"/>
          </a:xfrm>
          <a:prstGeom prst="rect">
            <a:avLst/>
          </a:prstGeom>
          <a:noFill/>
          <a:ln w="0">
            <a:noFill/>
          </a:ln>
        </p:spPr>
      </p:pic>
      <p:sp>
        <p:nvSpPr>
          <p:cNvPr id="3" name="PlaceHolder 2"/>
          <p:cNvSpPr>
            <a:spLocks noGrp="1"/>
          </p:cNvSpPr>
          <p:nvPr>
            <p:ph type="sldNum" idx="1"/>
          </p:nvPr>
        </p:nvSpPr>
        <p:spPr/>
        <p:txBody>
          <a:bodyPr/>
          <a:p>
            <a:fld id="{B54E5096-0F7E-4A15-A1F6-A89443F23E2E}"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 name="PlaceHolder 1"/>
          <p:cNvSpPr>
            <a:spLocks noGrp="1"/>
          </p:cNvSpPr>
          <p:nvPr>
            <p:ph/>
          </p:nvPr>
        </p:nvSpPr>
        <p:spPr>
          <a:xfrm>
            <a:off x="770040" y="1260000"/>
            <a:ext cx="5709960" cy="4680000"/>
          </a:xfrm>
          <a:prstGeom prst="rect">
            <a:avLst/>
          </a:prstGeom>
          <a:noFill/>
          <a:ln w="0">
            <a:noFill/>
          </a:ln>
        </p:spPr>
        <p:txBody>
          <a:bodyPr lIns="90000" rIns="90000" tIns="45000" bIns="45000" anchor="t">
            <a:normAutofit fontScale="700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 → Retrieves all columns from the dataset.</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table where the data is stored.</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Launch_Site LIKE 'CCA%' → Filters the results to include only records </a:t>
            </a:r>
            <a:r>
              <a:rPr b="0" lang="en-US" sz="2200" strike="noStrike" u="none">
                <a:solidFill>
                  <a:schemeClr val="accent3">
                    <a:lumMod val="25000"/>
                  </a:schemeClr>
                </a:solidFill>
                <a:uFillTx/>
                <a:latin typeface="Abadi"/>
              </a:rPr>
              <a:t>where the launch site name starts with "CCA".</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The LIKE operator is used for pattern matching.</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'CCA%' means any launch site name that starts with "CCA", regardless of </a:t>
            </a:r>
            <a:r>
              <a:rPr b="0" lang="en-US" sz="2200" strike="noStrike" u="none">
                <a:solidFill>
                  <a:schemeClr val="accent3">
                    <a:lumMod val="25000"/>
                  </a:schemeClr>
                </a:solidFill>
                <a:uFillTx/>
                <a:latin typeface="Abadi"/>
              </a:rPr>
              <a:t>what follows.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table listing all SpaceX launches conducted from launch sites whose names </a:t>
            </a:r>
            <a:r>
              <a:rPr b="0" lang="en-US" sz="2200" strike="noStrike" u="none">
                <a:solidFill>
                  <a:schemeClr val="accent3">
                    <a:lumMod val="25000"/>
                  </a:schemeClr>
                </a:solidFill>
                <a:uFillTx/>
                <a:latin typeface="Abadi"/>
              </a:rPr>
              <a:t>start with "CCA" (e.g., CCAFS SLC-40).</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data will be useful in evaluating the role of Cape Canaveral as a key launch </a:t>
            </a:r>
            <a:r>
              <a:rPr b="0" lang="en-US" sz="2200" strike="noStrike" u="none">
                <a:solidFill>
                  <a:schemeClr val="accent3">
                    <a:lumMod val="25000"/>
                  </a:schemeClr>
                </a:solidFill>
                <a:uFillTx/>
                <a:latin typeface="Abadi"/>
              </a:rPr>
              <a:t>facility and comparing its performance with other launch sites.</a:t>
            </a:r>
            <a:endParaRPr b="0" lang="pl-PL" sz="2200" strike="noStrike" u="none">
              <a:solidFill>
                <a:srgbClr val="000000"/>
              </a:solidFill>
              <a:uFillTx/>
              <a:latin typeface="Arial"/>
            </a:endParaRPr>
          </a:p>
        </p:txBody>
      </p:sp>
      <p:sp>
        <p:nvSpPr>
          <p:cNvPr id="15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Launch Site Names Begin with 'CCA'</a:t>
            </a:r>
            <a:endParaRPr b="0" lang="pl-PL" sz="4000" strike="noStrike" u="none">
              <a:solidFill>
                <a:srgbClr val="000000"/>
              </a:solidFill>
              <a:uFillTx/>
              <a:latin typeface="Arial"/>
            </a:endParaRPr>
          </a:p>
        </p:txBody>
      </p:sp>
      <p:pic>
        <p:nvPicPr>
          <p:cNvPr id="156" name="" descr=""/>
          <p:cNvPicPr/>
          <p:nvPr/>
        </p:nvPicPr>
        <p:blipFill>
          <a:blip r:embed="rId2"/>
          <a:stretch/>
        </p:blipFill>
        <p:spPr>
          <a:xfrm>
            <a:off x="6480000" y="1324440"/>
            <a:ext cx="4860000" cy="4657320"/>
          </a:xfrm>
          <a:prstGeom prst="rect">
            <a:avLst/>
          </a:prstGeom>
          <a:noFill/>
          <a:ln w="0">
            <a:noFill/>
          </a:ln>
        </p:spPr>
      </p:pic>
      <p:sp>
        <p:nvSpPr>
          <p:cNvPr id="3" name="PlaceHolder 2"/>
          <p:cNvSpPr>
            <a:spLocks noGrp="1"/>
          </p:cNvSpPr>
          <p:nvPr>
            <p:ph type="sldNum" idx="1"/>
          </p:nvPr>
        </p:nvSpPr>
        <p:spPr/>
        <p:txBody>
          <a:bodyPr/>
          <a:p>
            <a:fld id="{4D26B564-6352-4F9D-9590-7250B40C62B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PlaceHolder 1"/>
          <p:cNvSpPr>
            <a:spLocks noGrp="1"/>
          </p:cNvSpPr>
          <p:nvPr>
            <p:ph/>
          </p:nvPr>
        </p:nvSpPr>
        <p:spPr>
          <a:xfrm>
            <a:off x="770040" y="2880000"/>
            <a:ext cx="9744840" cy="3296160"/>
          </a:xfrm>
          <a:prstGeom prst="rect">
            <a:avLst/>
          </a:prstGeom>
          <a:noFill/>
          <a:ln w="0">
            <a:noFill/>
          </a:ln>
        </p:spPr>
        <p:txBody>
          <a:bodyPr lIns="90000" rIns="90000" tIns="45000" bIns="45000" anchor="t">
            <a:normAutofit fontScale="77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SUM(PAYLOAD_MASS__KG_) → </a:t>
            </a:r>
            <a:r>
              <a:rPr b="0" lang="en-US" sz="2200" strike="noStrike" u="none">
                <a:solidFill>
                  <a:schemeClr val="accent3">
                    <a:lumMod val="25000"/>
                  </a:schemeClr>
                </a:solidFill>
                <a:uFillTx/>
                <a:latin typeface="Abadi"/>
              </a:rPr>
              <a:t>Retrieves the total sum of all payload masses.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a:t>
            </a:r>
            <a:r>
              <a:rPr b="0" lang="en-US" sz="2200" strike="noStrike" u="none">
                <a:solidFill>
                  <a:schemeClr val="accent3">
                    <a:lumMod val="25000"/>
                  </a:schemeClr>
                </a:solidFill>
                <a:uFillTx/>
                <a:latin typeface="Abadi"/>
              </a:rPr>
              <a:t>being queried.</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Customer = 'NASA' → Filters the </a:t>
            </a:r>
            <a:r>
              <a:rPr b="0" lang="en-US" sz="2200" strike="noStrike" u="none">
                <a:solidFill>
                  <a:schemeClr val="accent3">
                    <a:lumMod val="25000"/>
                  </a:schemeClr>
                </a:solidFill>
                <a:uFillTx/>
                <a:latin typeface="Abadi"/>
              </a:rPr>
              <a:t>dataset to include only launches where NASA </a:t>
            </a:r>
            <a:r>
              <a:rPr b="0" lang="en-US" sz="2200" strike="noStrike" u="none">
                <a:solidFill>
                  <a:schemeClr val="accent3">
                    <a:lumMod val="25000"/>
                  </a:schemeClr>
                </a:solidFill>
                <a:uFillTx/>
                <a:latin typeface="Abadi"/>
              </a:rPr>
              <a:t>was the customer.</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single numerical value representing the total </a:t>
            </a:r>
            <a:r>
              <a:rPr b="0" lang="en-US" sz="2200" strike="noStrike" u="none">
                <a:solidFill>
                  <a:schemeClr val="accent3">
                    <a:lumMod val="25000"/>
                  </a:schemeClr>
                </a:solidFill>
                <a:uFillTx/>
                <a:latin typeface="Abadi"/>
              </a:rPr>
              <a:t>payload mass (in kg) launched for NASA.</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value provides insights into how much cargo </a:t>
            </a:r>
            <a:r>
              <a:rPr b="0" lang="en-US" sz="2200" strike="noStrike" u="none">
                <a:solidFill>
                  <a:schemeClr val="accent3">
                    <a:lumMod val="25000"/>
                  </a:schemeClr>
                </a:solidFill>
                <a:uFillTx/>
                <a:latin typeface="Abadi"/>
              </a:rPr>
              <a:t>and satellites SpaceX has transported for NASA </a:t>
            </a:r>
            <a:r>
              <a:rPr b="0" lang="en-US" sz="2200" strike="noStrike" u="none">
                <a:solidFill>
                  <a:schemeClr val="accent3">
                    <a:lumMod val="25000"/>
                  </a:schemeClr>
                </a:solidFill>
                <a:uFillTx/>
                <a:latin typeface="Abadi"/>
              </a:rPr>
              <a:t>missions.</a:t>
            </a:r>
            <a:endParaRPr b="0" lang="pl-PL" sz="2200" strike="noStrike" u="none">
              <a:solidFill>
                <a:srgbClr val="000000"/>
              </a:solidFill>
              <a:uFillTx/>
              <a:latin typeface="Arial"/>
            </a:endParaRPr>
          </a:p>
        </p:txBody>
      </p:sp>
      <p:sp>
        <p:nvSpPr>
          <p:cNvPr id="15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Total Payload Mass</a:t>
            </a:r>
            <a:endParaRPr b="0" lang="pl-PL" sz="4000" strike="noStrike" u="none">
              <a:solidFill>
                <a:srgbClr val="000000"/>
              </a:solidFill>
              <a:uFillTx/>
              <a:latin typeface="Arial"/>
            </a:endParaRPr>
          </a:p>
        </p:txBody>
      </p:sp>
      <p:pic>
        <p:nvPicPr>
          <p:cNvPr id="159" name="" descr=""/>
          <p:cNvPicPr/>
          <p:nvPr/>
        </p:nvPicPr>
        <p:blipFill>
          <a:blip r:embed="rId2"/>
          <a:stretch/>
        </p:blipFill>
        <p:spPr>
          <a:xfrm>
            <a:off x="2292840" y="1299240"/>
            <a:ext cx="7067160" cy="1580760"/>
          </a:xfrm>
          <a:prstGeom prst="rect">
            <a:avLst/>
          </a:prstGeom>
          <a:noFill/>
          <a:ln w="0">
            <a:noFill/>
          </a:ln>
        </p:spPr>
      </p:pic>
      <p:sp>
        <p:nvSpPr>
          <p:cNvPr id="3" name="PlaceHolder 2"/>
          <p:cNvSpPr>
            <a:spLocks noGrp="1"/>
          </p:cNvSpPr>
          <p:nvPr>
            <p:ph type="sldNum" idx="1"/>
          </p:nvPr>
        </p:nvSpPr>
        <p:spPr/>
        <p:txBody>
          <a:bodyPr/>
          <a:p>
            <a:fld id="{F7067F19-3804-4DC1-8B29-18ADA9F13FBB}"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PlaceHolder 1"/>
          <p:cNvSpPr>
            <a:spLocks noGrp="1"/>
          </p:cNvSpPr>
          <p:nvPr>
            <p:ph/>
          </p:nvPr>
        </p:nvSpPr>
        <p:spPr>
          <a:xfrm>
            <a:off x="770040" y="2880000"/>
            <a:ext cx="9744840" cy="3296160"/>
          </a:xfrm>
          <a:prstGeom prst="rect">
            <a:avLst/>
          </a:prstGeom>
          <a:noFill/>
          <a:ln w="0">
            <a:noFill/>
          </a:ln>
        </p:spPr>
        <p:txBody>
          <a:bodyPr lIns="90000" rIns="90000" tIns="45000" bIns="45000" anchor="t">
            <a:normAutofit fontScale="70000" lnSpcReduction="19999"/>
          </a:bodyPr>
          <a:p>
            <a:pPr indent="0" defTabSz="914400">
              <a:lnSpc>
                <a:spcPct val="100000"/>
              </a:lnSpc>
              <a:spcBef>
                <a:spcPts val="1191"/>
              </a:spcBef>
              <a:spcAft>
                <a:spcPts val="992"/>
              </a:spcAft>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AVG(PAYLOAD_MASS__KG_) → Calculates the average payload mass from all relevant records.</a:t>
            </a:r>
            <a:endParaRPr b="0" lang="pl-PL" sz="22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being queried.</a:t>
            </a:r>
            <a:endParaRPr b="0" lang="pl-PL" sz="22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tabLst>
                <a:tab algn="l" pos="0"/>
              </a:tabLst>
            </a:pPr>
            <a:r>
              <a:rPr b="0" lang="en-US" sz="2200" strike="noStrike" u="none">
                <a:solidFill>
                  <a:schemeClr val="accent3">
                    <a:lumMod val="25000"/>
                  </a:schemeClr>
                </a:solidFill>
                <a:uFillTx/>
                <a:latin typeface="Abadi"/>
              </a:rPr>
              <a:t>WHERE Booster_Version = 'F9 v1.1' → Filters the data to include only launches that used the Falcon 9 v1.1 booster version.</a:t>
            </a:r>
            <a:endParaRPr b="0" lang="pl-PL" sz="22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r>
              <a:rPr b="0" lang="en-US" sz="2200" strike="noStrike" u="none">
                <a:solidFill>
                  <a:schemeClr val="accent3">
                    <a:lumMod val="25000"/>
                  </a:schemeClr>
                </a:solidFill>
                <a:uFillTx/>
                <a:latin typeface="Abadi"/>
              </a:rPr>
              <a:t>A single numerical value representing the average payload mass (in kg) carried by Falcon 9 v1.1 missions.</a:t>
            </a:r>
            <a:endParaRPr b="0" lang="pl-PL" sz="22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r>
              <a:rPr b="0" lang="en-US" sz="2200" strike="noStrike" u="none">
                <a:solidFill>
                  <a:schemeClr val="accent3">
                    <a:lumMod val="25000"/>
                  </a:schemeClr>
                </a:solidFill>
                <a:uFillTx/>
                <a:latin typeface="Abadi"/>
              </a:rPr>
              <a:t>This will help compare its payload performance with newer versions of Falcon 9, such as Block 5, to see how SpaceX has improved over time.</a:t>
            </a:r>
            <a:endParaRPr b="0" lang="pl-PL" sz="2200" strike="noStrike" u="none">
              <a:solidFill>
                <a:srgbClr val="000000"/>
              </a:solidFill>
              <a:uFillTx/>
              <a:latin typeface="Arial"/>
            </a:endParaRPr>
          </a:p>
        </p:txBody>
      </p:sp>
      <p:sp>
        <p:nvSpPr>
          <p:cNvPr id="16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Average Payload Mass by F9 v1.1</a:t>
            </a:r>
            <a:endParaRPr b="0" lang="pl-PL" sz="4000" strike="noStrike" u="none">
              <a:solidFill>
                <a:srgbClr val="000000"/>
              </a:solidFill>
              <a:uFillTx/>
              <a:latin typeface="Arial"/>
            </a:endParaRPr>
          </a:p>
        </p:txBody>
      </p:sp>
      <p:pic>
        <p:nvPicPr>
          <p:cNvPr id="162" name="" descr=""/>
          <p:cNvPicPr/>
          <p:nvPr/>
        </p:nvPicPr>
        <p:blipFill>
          <a:blip r:embed="rId2"/>
          <a:stretch/>
        </p:blipFill>
        <p:spPr>
          <a:xfrm>
            <a:off x="2560320" y="1299240"/>
            <a:ext cx="7067160" cy="1580760"/>
          </a:xfrm>
          <a:prstGeom prst="rect">
            <a:avLst/>
          </a:prstGeom>
          <a:noFill/>
          <a:ln w="0">
            <a:noFill/>
          </a:ln>
        </p:spPr>
      </p:pic>
      <p:sp>
        <p:nvSpPr>
          <p:cNvPr id="3" name="PlaceHolder 2"/>
          <p:cNvSpPr>
            <a:spLocks noGrp="1"/>
          </p:cNvSpPr>
          <p:nvPr>
            <p:ph type="sldNum" idx="1"/>
          </p:nvPr>
        </p:nvSpPr>
        <p:spPr/>
        <p:txBody>
          <a:bodyPr/>
          <a:p>
            <a:fld id="{B85C07F1-6F03-4926-823C-722D1E707ED4}"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PlaceHolder 1"/>
          <p:cNvSpPr>
            <a:spLocks noGrp="1"/>
          </p:cNvSpPr>
          <p:nvPr>
            <p:ph/>
          </p:nvPr>
        </p:nvSpPr>
        <p:spPr>
          <a:xfrm>
            <a:off x="770040" y="2880000"/>
            <a:ext cx="9744840" cy="3296160"/>
          </a:xfrm>
          <a:prstGeom prst="rect">
            <a:avLst/>
          </a:prstGeom>
          <a:noFill/>
          <a:ln w="0">
            <a:noFill/>
          </a:ln>
        </p:spPr>
        <p:txBody>
          <a:bodyPr lIns="91440" rIns="91440" tIns="45720" bIns="45720" anchor="t">
            <a:normAutofit fontScale="92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MIN(Date) → Finds the earliest (minimum) date in the dataset.</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to search within.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Landing_Outcome = 'Success (ground pad)' → Filters results to include only records where the rocket successfully landed on a ground pad.</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single date value representing the first successful landing on a ground pad.</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marks the beginning of SpaceX’s ability to reuse boosters, significantly lowering launch costs.</a:t>
            </a:r>
            <a:endParaRPr b="0" lang="pl-PL" sz="2200" strike="noStrike" u="none">
              <a:solidFill>
                <a:srgbClr val="000000"/>
              </a:solidFill>
              <a:uFillTx/>
              <a:latin typeface="Arial"/>
            </a:endParaRPr>
          </a:p>
        </p:txBody>
      </p:sp>
      <p:sp>
        <p:nvSpPr>
          <p:cNvPr id="16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First Successful Ground Landing Date</a:t>
            </a:r>
            <a:endParaRPr b="0" lang="pl-PL" sz="4000" strike="noStrike" u="none">
              <a:solidFill>
                <a:srgbClr val="000000"/>
              </a:solidFill>
              <a:uFillTx/>
              <a:latin typeface="Arial"/>
            </a:endParaRPr>
          </a:p>
        </p:txBody>
      </p:sp>
      <p:pic>
        <p:nvPicPr>
          <p:cNvPr id="165" name="" descr=""/>
          <p:cNvPicPr/>
          <p:nvPr/>
        </p:nvPicPr>
        <p:blipFill>
          <a:blip r:embed="rId2"/>
          <a:stretch/>
        </p:blipFill>
        <p:spPr>
          <a:xfrm>
            <a:off x="2441160" y="1302480"/>
            <a:ext cx="7305480" cy="1418760"/>
          </a:xfrm>
          <a:prstGeom prst="rect">
            <a:avLst/>
          </a:prstGeom>
          <a:noFill/>
          <a:ln w="0">
            <a:noFill/>
          </a:ln>
        </p:spPr>
      </p:pic>
      <p:sp>
        <p:nvSpPr>
          <p:cNvPr id="3" name="PlaceHolder 2"/>
          <p:cNvSpPr>
            <a:spLocks noGrp="1"/>
          </p:cNvSpPr>
          <p:nvPr>
            <p:ph type="sldNum" idx="1"/>
          </p:nvPr>
        </p:nvSpPr>
        <p:spPr/>
        <p:txBody>
          <a:bodyPr/>
          <a:p>
            <a:fld id="{130B5F6F-D786-4A6D-8514-EF56D3D49B87}"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p:nvPr>
        </p:nvSpPr>
        <p:spPr>
          <a:xfrm>
            <a:off x="770040" y="3812400"/>
            <a:ext cx="10209960" cy="2363760"/>
          </a:xfrm>
          <a:prstGeom prst="rect">
            <a:avLst/>
          </a:prstGeom>
          <a:noFill/>
          <a:ln w="0">
            <a:noFill/>
          </a:ln>
        </p:spPr>
        <p:txBody>
          <a:bodyPr lIns="91440" rIns="91440" tIns="45720" bIns="45720" anchor="t">
            <a:normAutofit fontScale="47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Booster_Version → Retrieves the names of the boosters that meet the criteria.</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being queried.</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Landing_Outcome = 'Success (drone ship)' → Filters for missions where the booster successfully landed on a drone ship.</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AND PAYLOAD_MASS__KG_ BETWEEN 4000 AND 6000 → Ensures that only launches with a payload mass between 4000 and 6000 kg are considered.</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list of booster versions that successfully landed on a drone ship while carrying a payload between 4000 and 6000 kg.</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allows us to see which Falcon 9 versions were most capable of handling such missions.</a:t>
            </a:r>
            <a:endParaRPr b="0" lang="pl-PL" sz="2200" strike="noStrike" u="none">
              <a:solidFill>
                <a:srgbClr val="000000"/>
              </a:solidFill>
              <a:uFillTx/>
              <a:latin typeface="Arial"/>
            </a:endParaRPr>
          </a:p>
        </p:txBody>
      </p:sp>
      <p:sp>
        <p:nvSpPr>
          <p:cNvPr id="16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2500" lnSpcReduction="19999"/>
          </a:bodyPr>
          <a:p>
            <a:pPr defTabSz="914400">
              <a:lnSpc>
                <a:spcPct val="90000"/>
              </a:lnSpc>
            </a:pPr>
            <a:r>
              <a:rPr b="0" lang="en-US" sz="4000" strike="noStrike" u="none">
                <a:solidFill>
                  <a:srgbClr val="0b49cb"/>
                </a:solidFill>
                <a:uFillTx/>
                <a:latin typeface="Abadi"/>
                <a:ea typeface="IBM Plex Mono SemiBold"/>
              </a:rPr>
              <a:t>Successful Drone Ship Landing with Payload between 4000 and 6000</a:t>
            </a:r>
            <a:endParaRPr b="0" lang="pl-PL" sz="4000" strike="noStrike" u="none">
              <a:solidFill>
                <a:srgbClr val="000000"/>
              </a:solidFill>
              <a:uFillTx/>
              <a:latin typeface="Arial"/>
            </a:endParaRPr>
          </a:p>
        </p:txBody>
      </p:sp>
      <p:pic>
        <p:nvPicPr>
          <p:cNvPr id="168" name="" descr=""/>
          <p:cNvPicPr/>
          <p:nvPr/>
        </p:nvPicPr>
        <p:blipFill>
          <a:blip r:embed="rId2"/>
          <a:stretch/>
        </p:blipFill>
        <p:spPr>
          <a:xfrm>
            <a:off x="1800000" y="1260000"/>
            <a:ext cx="8591040" cy="2552400"/>
          </a:xfrm>
          <a:prstGeom prst="rect">
            <a:avLst/>
          </a:prstGeom>
          <a:noFill/>
          <a:ln w="0">
            <a:noFill/>
          </a:ln>
        </p:spPr>
      </p:pic>
      <p:sp>
        <p:nvSpPr>
          <p:cNvPr id="3" name="PlaceHolder 2"/>
          <p:cNvSpPr>
            <a:spLocks noGrp="1"/>
          </p:cNvSpPr>
          <p:nvPr>
            <p:ph type="sldNum" idx="1"/>
          </p:nvPr>
        </p:nvSpPr>
        <p:spPr/>
        <p:txBody>
          <a:bodyPr/>
          <a:p>
            <a:fld id="{C196AF20-E68D-467D-8BE1-126AFC49FB87}"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type="sldNum" idx="40"/>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uFillTx/>
                <a:latin typeface="Abadi"/>
              </a:defRPr>
            </a:lvl1pPr>
          </a:lstStyle>
          <a:p>
            <a:pPr indent="0" algn="r" defTabSz="914400">
              <a:lnSpc>
                <a:spcPct val="100000"/>
              </a:lnSpc>
              <a:spcAft>
                <a:spcPts val="601"/>
              </a:spcAft>
              <a:buNone/>
              <a:tabLst>
                <a:tab algn="l" pos="0"/>
              </a:tabLst>
            </a:pPr>
            <a:fld id="{B2536290-E9F7-436E-9149-C4CDFA68D317}" type="slidenum">
              <a:rPr b="0" lang="en-US" sz="1600" strike="noStrike" u="none">
                <a:solidFill>
                  <a:srgbClr val="1c7ddb"/>
                </a:solidFill>
                <a:uFillTx/>
                <a:latin typeface="Abadi"/>
              </a:rPr>
              <a:t>3</a:t>
            </a:fld>
            <a:endParaRPr b="0" lang="pl-PL" sz="1600" strike="noStrike" u="none">
              <a:solidFill>
                <a:srgbClr val="000000"/>
              </a:solidFill>
              <a:uFillTx/>
              <a:latin typeface="Times New Roman"/>
            </a:endParaRPr>
          </a:p>
        </p:txBody>
      </p:sp>
      <p:sp>
        <p:nvSpPr>
          <p:cNvPr id="73"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Introduction</a:t>
            </a:r>
            <a:endParaRPr b="0" lang="pl-PL" sz="4000" strike="noStrike" u="none">
              <a:solidFill>
                <a:srgbClr val="000000"/>
              </a:solidFill>
              <a:uFillTx/>
              <a:latin typeface="Arial"/>
            </a:endParaRPr>
          </a:p>
        </p:txBody>
      </p:sp>
      <p:sp>
        <p:nvSpPr>
          <p:cNvPr id="74" name="Content Placeholder 2"/>
          <p:cNvSpPr/>
          <p:nvPr/>
        </p:nvSpPr>
        <p:spPr>
          <a:xfrm>
            <a:off x="1359360" y="1440000"/>
            <a:ext cx="5660280" cy="1897560"/>
          </a:xfrm>
          <a:prstGeom prst="rect">
            <a:avLst/>
          </a:prstGeom>
          <a:noFill/>
          <a:ln w="0">
            <a:noFill/>
          </a:ln>
        </p:spPr>
        <p:style>
          <a:lnRef idx="0"/>
          <a:fillRef idx="0"/>
          <a:effectRef idx="0"/>
          <a:fontRef idx="minor"/>
        </p:style>
        <p:txBody>
          <a:bodyPr lIns="90000" rIns="90000" tIns="45000" bIns="45000" anchor="t">
            <a:normAutofit/>
          </a:bodyPr>
          <a:p>
            <a:pPr defTabSz="914400">
              <a:lnSpc>
                <a:spcPct val="90000"/>
              </a:lnSpc>
              <a:spcBef>
                <a:spcPts val="1191"/>
              </a:spcBef>
              <a:spcAft>
                <a:spcPts val="992"/>
              </a:spcAft>
            </a:pPr>
            <a:endParaRPr b="0" lang="pl-PL" sz="1200" strike="noStrike" u="none">
              <a:solidFill>
                <a:srgbClr val="000000"/>
              </a:solidFill>
              <a:uFillTx/>
              <a:latin typeface="Arial"/>
            </a:endParaRPr>
          </a:p>
        </p:txBody>
      </p:sp>
      <p:sp>
        <p:nvSpPr>
          <p:cNvPr id="75" name=""/>
          <p:cNvSpPr/>
          <p:nvPr/>
        </p:nvSpPr>
        <p:spPr>
          <a:xfrm>
            <a:off x="767880" y="1404360"/>
            <a:ext cx="10571760" cy="45352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spcBef>
                <a:spcPts val="1191"/>
              </a:spcBef>
              <a:spcAft>
                <a:spcPts val="992"/>
              </a:spcAft>
            </a:pPr>
            <a:r>
              <a:rPr b="0" lang="pl-PL" sz="2200" strike="noStrike" u="none">
                <a:solidFill>
                  <a:srgbClr val="000000"/>
                </a:solidFill>
                <a:uFillTx/>
                <a:latin typeface="Arial"/>
              </a:rPr>
              <a:t>	</a:t>
            </a:r>
            <a:r>
              <a:rPr b="0" lang="pl-PL" sz="2200" strike="noStrike" u="none">
                <a:solidFill>
                  <a:srgbClr val="000000"/>
                </a:solidFill>
                <a:uFillTx/>
                <a:latin typeface="Arial"/>
              </a:rPr>
              <a:t>The modern space race is not just about space exploration but also about optimizing costs and mission efficiency. SpaceX has revolutionized the aerospace industry with its reusable Falcon 9 rocket technology. Landing the first stage of the rocket enables the reuse of boosters, significantly reducing mission costs and increasing launch frequency.</a:t>
            </a:r>
            <a:endParaRPr b="0" lang="pl-PL" sz="2200" strike="noStrike" u="none">
              <a:solidFill>
                <a:srgbClr val="000000"/>
              </a:solidFill>
              <a:uFillTx/>
              <a:latin typeface="Arial"/>
            </a:endParaRPr>
          </a:p>
          <a:p>
            <a:pPr algn="just">
              <a:lnSpc>
                <a:spcPct val="100000"/>
              </a:lnSpc>
              <a:spcBef>
                <a:spcPts val="1191"/>
              </a:spcBef>
              <a:spcAft>
                <a:spcPts val="992"/>
              </a:spcAft>
            </a:pPr>
            <a:r>
              <a:rPr b="0" lang="pl-PL" sz="2200" strike="noStrike" u="none">
                <a:solidFill>
                  <a:srgbClr val="000000"/>
                </a:solidFill>
                <a:uFillTx/>
                <a:latin typeface="Arial"/>
              </a:rPr>
              <a:t>	</a:t>
            </a:r>
            <a:r>
              <a:rPr b="0" lang="pl-PL" sz="2200" strike="noStrike" u="none">
                <a:solidFill>
                  <a:srgbClr val="000000"/>
                </a:solidFill>
                <a:uFillTx/>
                <a:latin typeface="Arial"/>
              </a:rPr>
              <a:t>By analyzing SpaceX mission data, we can gain deeper insights into the factors affecting launch and landing success and use Data Science techniques to predict future outcomes</a:t>
            </a:r>
            <a:endParaRPr b="0" lang="pl-PL" sz="2200" strike="noStrike" u="none">
              <a:solidFill>
                <a:srgbClr val="000000"/>
              </a:solidFill>
              <a:uFillTx/>
              <a:latin typeface="Arial"/>
            </a:endParaRPr>
          </a:p>
          <a:p>
            <a:pPr algn="just">
              <a:lnSpc>
                <a:spcPct val="100000"/>
              </a:lnSpc>
              <a:spcBef>
                <a:spcPts val="1191"/>
              </a:spcBef>
              <a:spcAft>
                <a:spcPts val="992"/>
              </a:spcAft>
            </a:pPr>
            <a:endParaRPr b="0" lang="pl-PL"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p:nvPr>
        </p:nvSpPr>
        <p:spPr>
          <a:xfrm>
            <a:off x="720000" y="1260000"/>
            <a:ext cx="4860000" cy="4860000"/>
          </a:xfrm>
          <a:prstGeom prst="rect">
            <a:avLst/>
          </a:prstGeom>
          <a:noFill/>
          <a:ln w="0">
            <a:noFill/>
          </a:ln>
        </p:spPr>
        <p:txBody>
          <a:bodyPr lIns="90000" rIns="90000" tIns="45000" bIns="45000" anchor="t">
            <a:normAutofit fontScale="700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Landing_Outcome → Retrieves the different landing outcomes (e.g., success, failure).</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COUNT(*) AS Outcome_Count → Counts the number of times each outcome occurred.</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being used.</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GROUP BY Landing_Outcome → Groups the results by each unique landing outcome, allowing for a count of each type.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summary table listing each type of landing outcome along with the total count of missions for that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will help in understanding which types of landings have the highest success rates.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endParaRPr b="0" lang="pl-PL" sz="2200" strike="noStrike" u="none">
              <a:solidFill>
                <a:srgbClr val="000000"/>
              </a:solidFill>
              <a:uFillTx/>
              <a:latin typeface="Arial"/>
            </a:endParaRPr>
          </a:p>
        </p:txBody>
      </p:sp>
      <p:sp>
        <p:nvSpPr>
          <p:cNvPr id="17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uFillTx/>
                <a:latin typeface="Abadi"/>
                <a:ea typeface="IBM Plex Mono SemiBold"/>
              </a:rPr>
              <a:t>Total Number of Successful and Failure Mission Outcomes</a:t>
            </a:r>
            <a:endParaRPr b="0" lang="pl-PL" sz="4000" strike="noStrike" u="none">
              <a:solidFill>
                <a:srgbClr val="000000"/>
              </a:solidFill>
              <a:uFillTx/>
              <a:latin typeface="Arial"/>
            </a:endParaRPr>
          </a:p>
        </p:txBody>
      </p:sp>
      <p:pic>
        <p:nvPicPr>
          <p:cNvPr id="171" name="" descr=""/>
          <p:cNvPicPr/>
          <p:nvPr/>
        </p:nvPicPr>
        <p:blipFill>
          <a:blip r:embed="rId2"/>
          <a:stretch/>
        </p:blipFill>
        <p:spPr>
          <a:xfrm>
            <a:off x="5461200" y="1321200"/>
            <a:ext cx="5861160" cy="3358800"/>
          </a:xfrm>
          <a:prstGeom prst="rect">
            <a:avLst/>
          </a:prstGeom>
          <a:noFill/>
          <a:ln w="0">
            <a:noFill/>
          </a:ln>
        </p:spPr>
      </p:pic>
      <p:sp>
        <p:nvSpPr>
          <p:cNvPr id="3" name="PlaceHolder 2"/>
          <p:cNvSpPr>
            <a:spLocks noGrp="1"/>
          </p:cNvSpPr>
          <p:nvPr>
            <p:ph type="sldNum" idx="1"/>
          </p:nvPr>
        </p:nvSpPr>
        <p:spPr/>
        <p:txBody>
          <a:bodyPr/>
          <a:p>
            <a:fld id="{5A05258E-8546-4BFD-92D5-71A1C402AC3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p:nvPr>
        </p:nvSpPr>
        <p:spPr>
          <a:xfrm>
            <a:off x="770040" y="1260000"/>
            <a:ext cx="5349960" cy="4350600"/>
          </a:xfrm>
          <a:prstGeom prst="rect">
            <a:avLst/>
          </a:prstGeom>
          <a:noFill/>
          <a:ln w="0">
            <a:noFill/>
          </a:ln>
        </p:spPr>
        <p:txBody>
          <a:bodyPr lIns="90000" rIns="90000" tIns="45000" bIns="45000" anchor="t">
            <a:normAutofit fontScale="700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Booster_Version → Retrieves the booster version(s) used for the heaviest payloads.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to query.</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PAYLOAD_MASS__KG_ = (SELECT MAX(PAYLOAD_MASS__KG_) FROM SPACEXTBL) → Filters results to include only launches where the payload mass was equal to the maximum recorded payload mass in the dataset.</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list of booster versions that were used for launches carrying the heaviest payloads.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will help in determining which rockets were used for the most demanding missions.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endParaRPr b="0" lang="pl-PL" sz="2200" strike="noStrike" u="none">
              <a:solidFill>
                <a:srgbClr val="000000"/>
              </a:solidFill>
              <a:uFillTx/>
              <a:latin typeface="Arial"/>
            </a:endParaRPr>
          </a:p>
        </p:txBody>
      </p:sp>
      <p:sp>
        <p:nvSpPr>
          <p:cNvPr id="17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Boosters Carried Maximum Payload</a:t>
            </a:r>
            <a:endParaRPr b="0" lang="pl-PL" sz="4000" strike="noStrike" u="none">
              <a:solidFill>
                <a:srgbClr val="000000"/>
              </a:solidFill>
              <a:uFillTx/>
              <a:latin typeface="Arial"/>
            </a:endParaRPr>
          </a:p>
        </p:txBody>
      </p:sp>
      <p:pic>
        <p:nvPicPr>
          <p:cNvPr id="174" name="" descr=""/>
          <p:cNvPicPr/>
          <p:nvPr/>
        </p:nvPicPr>
        <p:blipFill>
          <a:blip r:embed="rId2"/>
          <a:stretch/>
        </p:blipFill>
        <p:spPr>
          <a:xfrm>
            <a:off x="6165720" y="1440000"/>
            <a:ext cx="5189040" cy="3780000"/>
          </a:xfrm>
          <a:prstGeom prst="rect">
            <a:avLst/>
          </a:prstGeom>
          <a:noFill/>
          <a:ln w="0">
            <a:noFill/>
          </a:ln>
        </p:spPr>
      </p:pic>
      <p:sp>
        <p:nvSpPr>
          <p:cNvPr id="3" name="PlaceHolder 2"/>
          <p:cNvSpPr>
            <a:spLocks noGrp="1"/>
          </p:cNvSpPr>
          <p:nvPr>
            <p:ph type="sldNum" idx="1"/>
          </p:nvPr>
        </p:nvSpPr>
        <p:spPr/>
        <p:txBody>
          <a:bodyPr/>
          <a:p>
            <a:fld id="{48ED3097-367D-447D-B33D-C99A43E60196}"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p:nvPr>
        </p:nvSpPr>
        <p:spPr>
          <a:xfrm>
            <a:off x="770040" y="3240000"/>
            <a:ext cx="9744840" cy="2936160"/>
          </a:xfrm>
          <a:prstGeom prst="rect">
            <a:avLst/>
          </a:prstGeom>
          <a:noFill/>
          <a:ln w="0">
            <a:noFill/>
          </a:ln>
        </p:spPr>
        <p:txBody>
          <a:bodyPr lIns="91440" rIns="91440" tIns="45720" bIns="45720" anchor="t">
            <a:normAutofit fontScale="62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Explanation:</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SELECT substr(Date, 6,2), Booster_Version, Launch_Site → Retrieves the launch month, booster version, and launch site for failed drone ship landings.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FROM SPACEXTBL → Specifies the dataset to query.</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WHERE Landing_Outcome = 'Failure (drone ship)' → Filters the results to include only failed drone ship landings.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AND substr(Date,0,5)='2015' → Ensures that only records from the year 2015 are included in the results.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Expected Outcome: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A table listing the dates, booster versions, and launch sites for all failed drone ship landings in 2015.</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will help in identifying which boosters struggled with drone ship landings during that period.</a:t>
            </a:r>
            <a:endParaRPr b="0" lang="pl-PL" sz="2200" strike="noStrike" u="none">
              <a:solidFill>
                <a:srgbClr val="000000"/>
              </a:solidFill>
              <a:uFillTx/>
              <a:latin typeface="Arial"/>
            </a:endParaRPr>
          </a:p>
        </p:txBody>
      </p:sp>
      <p:sp>
        <p:nvSpPr>
          <p:cNvPr id="17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2015 Launch Records</a:t>
            </a:r>
            <a:endParaRPr b="0" lang="pl-PL" sz="4000" strike="noStrike" u="none">
              <a:solidFill>
                <a:srgbClr val="000000"/>
              </a:solidFill>
              <a:uFillTx/>
              <a:latin typeface="Arial"/>
            </a:endParaRPr>
          </a:p>
        </p:txBody>
      </p:sp>
      <p:pic>
        <p:nvPicPr>
          <p:cNvPr id="177" name="" descr=""/>
          <p:cNvPicPr/>
          <p:nvPr/>
        </p:nvPicPr>
        <p:blipFill>
          <a:blip r:embed="rId2"/>
          <a:stretch/>
        </p:blipFill>
        <p:spPr>
          <a:xfrm>
            <a:off x="3186360" y="1306800"/>
            <a:ext cx="6533640" cy="1933200"/>
          </a:xfrm>
          <a:prstGeom prst="rect">
            <a:avLst/>
          </a:prstGeom>
          <a:noFill/>
          <a:ln w="0">
            <a:noFill/>
          </a:ln>
        </p:spPr>
      </p:pic>
      <p:sp>
        <p:nvSpPr>
          <p:cNvPr id="3" name="PlaceHolder 2"/>
          <p:cNvSpPr>
            <a:spLocks noGrp="1"/>
          </p:cNvSpPr>
          <p:nvPr>
            <p:ph type="sldNum" idx="1"/>
          </p:nvPr>
        </p:nvSpPr>
        <p:spPr/>
        <p:txBody>
          <a:bodyPr/>
          <a:p>
            <a:fld id="{65BA9190-0653-4DA4-BE9C-CBCEC6D5A78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260000"/>
            <a:ext cx="4969080" cy="4680000"/>
          </a:xfrm>
          <a:prstGeom prst="rect">
            <a:avLst/>
          </a:prstGeom>
          <a:noFill/>
          <a:ln w="0">
            <a:noFill/>
          </a:ln>
        </p:spPr>
        <p:txBody>
          <a:bodyPr lIns="91440" rIns="91440" tIns="45720" bIns="45720" anchor="t">
            <a:noAutofit/>
          </a:bodyPr>
          <a:p>
            <a:pPr indent="0" defTabSz="914400">
              <a:lnSpc>
                <a:spcPct val="100000"/>
              </a:lnSpc>
              <a:spcAft>
                <a:spcPts val="567"/>
              </a:spcAft>
              <a:buNone/>
              <a:tabLst>
                <a:tab algn="l" pos="0"/>
              </a:tabLst>
            </a:pPr>
            <a:r>
              <a:rPr b="1" lang="en-US" sz="1300" strike="noStrike" u="none">
                <a:solidFill>
                  <a:schemeClr val="accent3">
                    <a:lumMod val="25000"/>
                  </a:schemeClr>
                </a:solidFill>
                <a:uFillTx/>
                <a:latin typeface="Abadi"/>
              </a:rPr>
              <a:t>Explanation:</a:t>
            </a:r>
            <a:endParaRPr b="0" lang="pl-PL" sz="1300" strike="noStrike" u="none">
              <a:solidFill>
                <a:srgbClr val="000000"/>
              </a:solidFill>
              <a:uFillTx/>
              <a:latin typeface="Arial"/>
            </a:endParaRPr>
          </a:p>
          <a:p>
            <a:pPr marL="432000" indent="-324000" defTabSz="914400">
              <a:lnSpc>
                <a:spcPct val="100000"/>
              </a:lnSpc>
              <a:spcAft>
                <a:spcPts val="567"/>
              </a:spcAft>
              <a:buClr>
                <a:srgbClr val="292929"/>
              </a:buClr>
              <a:buFont typeface="Symbol" charset="2"/>
              <a:buChar char=""/>
              <a:tabLst>
                <a:tab algn="l" pos="0"/>
              </a:tabLst>
            </a:pPr>
            <a:r>
              <a:rPr b="0" lang="en-US" sz="1300" strike="noStrike" u="none">
                <a:solidFill>
                  <a:schemeClr val="accent3">
                    <a:lumMod val="25000"/>
                  </a:schemeClr>
                </a:solidFill>
                <a:uFillTx/>
                <a:latin typeface="Abadi"/>
              </a:rPr>
              <a:t>SELECT Landing_Outcome, COUNT(*) AS Outcome_Count → Retrieves each landing outcome and the number of times it occurred.</a:t>
            </a:r>
            <a:endParaRPr b="0" lang="pl-PL" sz="1300" strike="noStrike" u="none">
              <a:solidFill>
                <a:srgbClr val="000000"/>
              </a:solidFill>
              <a:uFillTx/>
              <a:latin typeface="Arial"/>
            </a:endParaRPr>
          </a:p>
          <a:p>
            <a:pPr marL="432000" indent="-324000" defTabSz="914400">
              <a:lnSpc>
                <a:spcPct val="100000"/>
              </a:lnSpc>
              <a:spcAft>
                <a:spcPts val="567"/>
              </a:spcAft>
              <a:buClr>
                <a:srgbClr val="292929"/>
              </a:buClr>
              <a:buFont typeface="Symbol" charset="2"/>
              <a:buChar char=""/>
              <a:tabLst>
                <a:tab algn="l" pos="0"/>
              </a:tabLst>
            </a:pPr>
            <a:r>
              <a:rPr b="0" lang="en-US" sz="1300" strike="noStrike" u="none">
                <a:solidFill>
                  <a:schemeClr val="accent3">
                    <a:lumMod val="25000"/>
                  </a:schemeClr>
                </a:solidFill>
                <a:uFillTx/>
                <a:latin typeface="Abadi"/>
              </a:rPr>
              <a:t>FROM SPACEXTBL → Specifies the dataset being queried.</a:t>
            </a:r>
            <a:endParaRPr b="0" lang="pl-PL" sz="1300" strike="noStrike" u="none">
              <a:solidFill>
                <a:srgbClr val="000000"/>
              </a:solidFill>
              <a:uFillTx/>
              <a:latin typeface="Arial"/>
            </a:endParaRPr>
          </a:p>
          <a:p>
            <a:pPr marL="432000" indent="-324000" defTabSz="914400">
              <a:lnSpc>
                <a:spcPct val="100000"/>
              </a:lnSpc>
              <a:spcAft>
                <a:spcPts val="567"/>
              </a:spcAft>
              <a:buClr>
                <a:srgbClr val="292929"/>
              </a:buClr>
              <a:buFont typeface="Symbol" charset="2"/>
              <a:buChar char=""/>
              <a:tabLst>
                <a:tab algn="l" pos="0"/>
              </a:tabLst>
            </a:pPr>
            <a:r>
              <a:rPr b="0" lang="en-US" sz="1300" strike="noStrike" u="none">
                <a:solidFill>
                  <a:schemeClr val="accent3">
                    <a:lumMod val="25000"/>
                  </a:schemeClr>
                </a:solidFill>
                <a:uFillTx/>
                <a:latin typeface="Abadi"/>
              </a:rPr>
              <a:t>WHERE Date BETWEEN '2010-06-04' AND '2017-03-20' → Filters the dataset to include only records from the given date range.</a:t>
            </a:r>
            <a:endParaRPr b="0" lang="pl-PL" sz="1300" strike="noStrike" u="none">
              <a:solidFill>
                <a:srgbClr val="000000"/>
              </a:solidFill>
              <a:uFillTx/>
              <a:latin typeface="Arial"/>
            </a:endParaRPr>
          </a:p>
          <a:p>
            <a:pPr marL="432000" indent="-324000" defTabSz="914400">
              <a:lnSpc>
                <a:spcPct val="100000"/>
              </a:lnSpc>
              <a:spcAft>
                <a:spcPts val="567"/>
              </a:spcAft>
              <a:buClr>
                <a:srgbClr val="292929"/>
              </a:buClr>
              <a:buFont typeface="Symbol" charset="2"/>
              <a:buChar char=""/>
              <a:tabLst>
                <a:tab algn="l" pos="0"/>
              </a:tabLst>
            </a:pPr>
            <a:r>
              <a:rPr b="0" lang="en-US" sz="1300" strike="noStrike" u="none">
                <a:solidFill>
                  <a:schemeClr val="accent3">
                    <a:lumMod val="25000"/>
                  </a:schemeClr>
                </a:solidFill>
                <a:uFillTx/>
                <a:latin typeface="Abadi"/>
              </a:rPr>
              <a:t>GROUP BY Landing_Outcome → Groups results by landing type to count occurrences for each outcome.</a:t>
            </a:r>
            <a:endParaRPr b="0" lang="pl-PL" sz="1300" strike="noStrike" u="none">
              <a:solidFill>
                <a:srgbClr val="000000"/>
              </a:solidFill>
              <a:uFillTx/>
              <a:latin typeface="Arial"/>
            </a:endParaRPr>
          </a:p>
          <a:p>
            <a:pPr marL="432000" indent="-324000" defTabSz="914400">
              <a:lnSpc>
                <a:spcPct val="100000"/>
              </a:lnSpc>
              <a:spcAft>
                <a:spcPts val="567"/>
              </a:spcAft>
              <a:buClr>
                <a:srgbClr val="292929"/>
              </a:buClr>
              <a:buFont typeface="Symbol" charset="2"/>
              <a:buChar char=""/>
              <a:tabLst>
                <a:tab algn="l" pos="0"/>
              </a:tabLst>
            </a:pPr>
            <a:r>
              <a:rPr b="0" lang="en-US" sz="1300" strike="noStrike" u="none">
                <a:solidFill>
                  <a:schemeClr val="accent3">
                    <a:lumMod val="25000"/>
                  </a:schemeClr>
                </a:solidFill>
                <a:uFillTx/>
                <a:latin typeface="Abadi"/>
              </a:rPr>
              <a:t>ORDER BY Outcome_Count DESC → Sorts the results in descending order, placing the most frequent outcomes at the top.</a:t>
            </a:r>
            <a:endParaRPr b="0" lang="pl-PL" sz="1300" strike="noStrike" u="none">
              <a:solidFill>
                <a:srgbClr val="000000"/>
              </a:solidFill>
              <a:uFillTx/>
              <a:latin typeface="Arial"/>
            </a:endParaRPr>
          </a:p>
          <a:p>
            <a:pPr indent="0" defTabSz="914400">
              <a:lnSpc>
                <a:spcPct val="100000"/>
              </a:lnSpc>
              <a:spcAft>
                <a:spcPts val="567"/>
              </a:spcAft>
              <a:buNone/>
              <a:tabLst>
                <a:tab algn="l" pos="0"/>
              </a:tabLst>
            </a:pPr>
            <a:r>
              <a:rPr b="1" lang="en-US" sz="1300" strike="noStrike" u="none">
                <a:solidFill>
                  <a:schemeClr val="accent3">
                    <a:lumMod val="25000"/>
                  </a:schemeClr>
                </a:solidFill>
                <a:uFillTx/>
                <a:latin typeface="Abadi"/>
              </a:rPr>
              <a:t>Expected Outcome:</a:t>
            </a:r>
            <a:endParaRPr b="0" lang="pl-PL" sz="1300" strike="noStrike" u="none">
              <a:solidFill>
                <a:srgbClr val="000000"/>
              </a:solidFill>
              <a:uFillTx/>
              <a:latin typeface="Arial"/>
            </a:endParaRPr>
          </a:p>
          <a:p>
            <a:pPr indent="0" defTabSz="914400">
              <a:lnSpc>
                <a:spcPct val="100000"/>
              </a:lnSpc>
              <a:spcAft>
                <a:spcPts val="567"/>
              </a:spcAft>
              <a:buNone/>
              <a:tabLst>
                <a:tab algn="l" pos="0"/>
              </a:tabLst>
            </a:pPr>
            <a:r>
              <a:rPr b="0" lang="en-US" sz="1300" strike="noStrike" u="none">
                <a:solidFill>
                  <a:schemeClr val="accent3">
                    <a:lumMod val="25000"/>
                  </a:schemeClr>
                </a:solidFill>
                <a:uFillTx/>
                <a:latin typeface="Abadi"/>
              </a:rPr>
              <a:t>A ranked list of landing outcomes between 2010 and 2017, showing which landing results were most common.</a:t>
            </a:r>
            <a:endParaRPr b="0" lang="pl-PL" sz="1300" strike="noStrike" u="none">
              <a:solidFill>
                <a:srgbClr val="000000"/>
              </a:solidFill>
              <a:uFillTx/>
              <a:latin typeface="Arial"/>
            </a:endParaRPr>
          </a:p>
          <a:p>
            <a:pPr indent="0" defTabSz="914400">
              <a:lnSpc>
                <a:spcPct val="100000"/>
              </a:lnSpc>
              <a:spcAft>
                <a:spcPts val="567"/>
              </a:spcAft>
              <a:buNone/>
              <a:tabLst>
                <a:tab algn="l" pos="0"/>
              </a:tabLst>
            </a:pPr>
            <a:r>
              <a:rPr b="0" lang="en-US" sz="1300" strike="noStrike" u="none">
                <a:solidFill>
                  <a:schemeClr val="accent3">
                    <a:lumMod val="25000"/>
                  </a:schemeClr>
                </a:solidFill>
                <a:uFillTx/>
                <a:latin typeface="Abadi"/>
              </a:rPr>
              <a:t>This ranking will show trends in SpaceX’s landing progress, such as how often landings were successful vs. failed vs. not attempted.</a:t>
            </a:r>
            <a:endParaRPr b="0" lang="pl-PL" sz="1300" strike="noStrike" u="none">
              <a:solidFill>
                <a:srgbClr val="000000"/>
              </a:solidFill>
              <a:uFillTx/>
              <a:latin typeface="Arial"/>
            </a:endParaRPr>
          </a:p>
        </p:txBody>
      </p:sp>
      <p:sp>
        <p:nvSpPr>
          <p:cNvPr id="17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uFillTx/>
                <a:latin typeface="Abadi"/>
                <a:ea typeface="IBM Plex Mono SemiBold"/>
              </a:rPr>
              <a:t>Rank Landing Outcomes Between 2010-06-04 and 2017-03-20</a:t>
            </a:r>
            <a:endParaRPr b="0" lang="pl-PL" sz="4000" strike="noStrike" u="none">
              <a:solidFill>
                <a:srgbClr val="000000"/>
              </a:solidFill>
              <a:uFillTx/>
              <a:latin typeface="Arial"/>
            </a:endParaRPr>
          </a:p>
        </p:txBody>
      </p:sp>
      <p:pic>
        <p:nvPicPr>
          <p:cNvPr id="180" name="" descr=""/>
          <p:cNvPicPr/>
          <p:nvPr/>
        </p:nvPicPr>
        <p:blipFill>
          <a:blip r:embed="rId2"/>
          <a:stretch/>
        </p:blipFill>
        <p:spPr>
          <a:xfrm>
            <a:off x="5739120" y="1260000"/>
            <a:ext cx="6140880" cy="2584800"/>
          </a:xfrm>
          <a:prstGeom prst="rect">
            <a:avLst/>
          </a:prstGeom>
          <a:noFill/>
          <a:ln w="0">
            <a:noFill/>
          </a:ln>
        </p:spPr>
      </p:pic>
      <p:sp>
        <p:nvSpPr>
          <p:cNvPr id="3" name="PlaceHolder 2"/>
          <p:cNvSpPr>
            <a:spLocks noGrp="1"/>
          </p:cNvSpPr>
          <p:nvPr>
            <p:ph type="sldNum" idx="1"/>
          </p:nvPr>
        </p:nvSpPr>
        <p:spPr/>
        <p:txBody>
          <a:bodyPr/>
          <a:p>
            <a:fld id="{990F4BD8-A864-4CD4-BA8E-99A4442FD8FE}"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TextBox 6"/>
          <p:cNvSpPr/>
          <p:nvPr/>
        </p:nvSpPr>
        <p:spPr>
          <a:xfrm>
            <a:off x="811080" y="2529720"/>
            <a:ext cx="103176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Calibri"/>
              </a:rPr>
              <a:t>Section 3</a:t>
            </a:r>
            <a:endParaRPr b="0" lang="pl-PL"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PlaceHolder 1"/>
          <p:cNvSpPr>
            <a:spLocks noGrp="1"/>
          </p:cNvSpPr>
          <p:nvPr>
            <p:ph/>
          </p:nvPr>
        </p:nvSpPr>
        <p:spPr>
          <a:xfrm>
            <a:off x="720000" y="1260000"/>
            <a:ext cx="450000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map is an interactive Folium map displaying SpaceX launch sites in the United States. The markers represent different launch locations, and the marker clusters help visualize the number of launches at each site</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endParaRPr b="0" lang="pl-PL" sz="2200" strike="noStrike" u="none">
              <a:solidFill>
                <a:srgbClr val="000000"/>
              </a:solidFill>
              <a:uFillTx/>
              <a:latin typeface="Arial"/>
            </a:endParaRPr>
          </a:p>
        </p:txBody>
      </p:sp>
      <p:sp>
        <p:nvSpPr>
          <p:cNvPr id="18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Geospatial Analysis of SpaceX Launch Sites</a:t>
            </a:r>
            <a:endParaRPr b="0" lang="pl-PL" sz="4000" strike="noStrike" u="none">
              <a:solidFill>
                <a:srgbClr val="000000"/>
              </a:solidFill>
              <a:uFillTx/>
              <a:latin typeface="Arial"/>
            </a:endParaRPr>
          </a:p>
        </p:txBody>
      </p:sp>
      <p:pic>
        <p:nvPicPr>
          <p:cNvPr id="184" name="" descr=""/>
          <p:cNvPicPr/>
          <p:nvPr/>
        </p:nvPicPr>
        <p:blipFill>
          <a:blip r:embed="rId2"/>
          <a:stretch/>
        </p:blipFill>
        <p:spPr>
          <a:xfrm>
            <a:off x="5337720" y="1346040"/>
            <a:ext cx="6672240" cy="3153960"/>
          </a:xfrm>
          <a:prstGeom prst="rect">
            <a:avLst/>
          </a:prstGeom>
          <a:noFill/>
          <a:ln w="0">
            <a:noFill/>
          </a:ln>
        </p:spPr>
      </p:pic>
      <p:sp>
        <p:nvSpPr>
          <p:cNvPr id="3" name="PlaceHolder 2"/>
          <p:cNvSpPr>
            <a:spLocks noGrp="1"/>
          </p:cNvSpPr>
          <p:nvPr>
            <p:ph type="sldNum" idx="1"/>
          </p:nvPr>
        </p:nvSpPr>
        <p:spPr/>
        <p:txBody>
          <a:bodyPr/>
          <a:p>
            <a:fld id="{ADD4C118-64F9-4BA9-B1F9-54DFEB3341F4}"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PlaceHolder 1"/>
          <p:cNvSpPr>
            <a:spLocks noGrp="1"/>
          </p:cNvSpPr>
          <p:nvPr>
            <p:ph/>
          </p:nvPr>
        </p:nvSpPr>
        <p:spPr>
          <a:xfrm>
            <a:off x="770040" y="1409400"/>
            <a:ext cx="3549960" cy="4350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ea typeface="Calibri"/>
              </a:rPr>
              <a:t>This map provides a detailed, zoomed-in view of a specific SpaceX launch site, showing individual launch markers for past missions. The color-coded markers represent whether the launch was successful or failed.</a:t>
            </a:r>
            <a:endParaRPr b="0" lang="pl-PL" sz="2200" strike="noStrike" u="none">
              <a:solidFill>
                <a:srgbClr val="000000"/>
              </a:solidFill>
              <a:uFillTx/>
              <a:latin typeface="Arial"/>
            </a:endParaRPr>
          </a:p>
        </p:txBody>
      </p:sp>
      <p:sp>
        <p:nvSpPr>
          <p:cNvPr id="18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Zoomed-In View of a SpaceX Launch Site</a:t>
            </a:r>
            <a:endParaRPr b="0" lang="pl-PL" sz="4000" strike="noStrike" u="none">
              <a:solidFill>
                <a:srgbClr val="000000"/>
              </a:solidFill>
              <a:uFillTx/>
              <a:latin typeface="Arial"/>
            </a:endParaRPr>
          </a:p>
        </p:txBody>
      </p:sp>
      <p:pic>
        <p:nvPicPr>
          <p:cNvPr id="187" name="" descr=""/>
          <p:cNvPicPr/>
          <p:nvPr/>
        </p:nvPicPr>
        <p:blipFill>
          <a:blip r:embed="rId2"/>
          <a:stretch/>
        </p:blipFill>
        <p:spPr>
          <a:xfrm>
            <a:off x="4446000" y="1346040"/>
            <a:ext cx="7434000" cy="3513960"/>
          </a:xfrm>
          <a:prstGeom prst="rect">
            <a:avLst/>
          </a:prstGeom>
          <a:noFill/>
          <a:ln w="0">
            <a:noFill/>
          </a:ln>
        </p:spPr>
      </p:pic>
      <p:sp>
        <p:nvSpPr>
          <p:cNvPr id="3" name="PlaceHolder 2"/>
          <p:cNvSpPr>
            <a:spLocks noGrp="1"/>
          </p:cNvSpPr>
          <p:nvPr>
            <p:ph type="sldNum" idx="1"/>
          </p:nvPr>
        </p:nvSpPr>
        <p:spPr/>
        <p:txBody>
          <a:bodyPr/>
          <a:p>
            <a:fld id="{67067E68-B022-4232-9899-CE6901195267}"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440000"/>
            <a:ext cx="4629960" cy="431424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This map provides a zoomed-in view of a SpaceX launch site with additional proximity calculations to key infrastructure elements. The drawn lines and distance measurements offer geospatial insights into the site's accessibility and logistical advantages.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endParaRPr b="0" lang="pl-PL" sz="2200" strike="noStrike" u="none">
              <a:solidFill>
                <a:srgbClr val="000000"/>
              </a:solidFill>
              <a:uFillTx/>
              <a:latin typeface="Arial"/>
            </a:endParaRPr>
          </a:p>
        </p:txBody>
      </p:sp>
      <p:sp>
        <p:nvSpPr>
          <p:cNvPr id="18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Proximity Analysis of a SpaceX Launch Site</a:t>
            </a:r>
            <a:endParaRPr b="0" lang="pl-PL" sz="4000" strike="noStrike" u="none">
              <a:solidFill>
                <a:srgbClr val="000000"/>
              </a:solidFill>
              <a:uFillTx/>
              <a:latin typeface="Arial"/>
            </a:endParaRPr>
          </a:p>
        </p:txBody>
      </p:sp>
      <p:pic>
        <p:nvPicPr>
          <p:cNvPr id="190" name="" descr=""/>
          <p:cNvPicPr/>
          <p:nvPr/>
        </p:nvPicPr>
        <p:blipFill>
          <a:blip r:embed="rId2"/>
          <a:stretch/>
        </p:blipFill>
        <p:spPr>
          <a:xfrm>
            <a:off x="5580000" y="1440000"/>
            <a:ext cx="6429960" cy="3039480"/>
          </a:xfrm>
          <a:prstGeom prst="rect">
            <a:avLst/>
          </a:prstGeom>
          <a:noFill/>
          <a:ln w="0">
            <a:noFill/>
          </a:ln>
        </p:spPr>
      </p:pic>
      <p:sp>
        <p:nvSpPr>
          <p:cNvPr id="3" name="PlaceHolder 2"/>
          <p:cNvSpPr>
            <a:spLocks noGrp="1"/>
          </p:cNvSpPr>
          <p:nvPr>
            <p:ph type="sldNum" idx="1"/>
          </p:nvPr>
        </p:nvSpPr>
        <p:spPr/>
        <p:txBody>
          <a:bodyPr/>
          <a:p>
            <a:fld id="{34003626-6B66-423E-8CFC-820272A46D60}"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TextBox 1"/>
          <p:cNvSpPr/>
          <p:nvPr/>
        </p:nvSpPr>
        <p:spPr>
          <a:xfrm>
            <a:off x="811080" y="2529720"/>
            <a:ext cx="103176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Calibri"/>
              </a:rPr>
              <a:t>Section 4</a:t>
            </a:r>
            <a:endParaRPr b="0" lang="pl-PL"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770040" y="3600000"/>
            <a:ext cx="9744840" cy="2576160"/>
          </a:xfrm>
          <a:prstGeom prst="rect">
            <a:avLst/>
          </a:prstGeom>
          <a:noFill/>
          <a:ln w="0">
            <a:noFill/>
          </a:ln>
        </p:spPr>
        <p:txBody>
          <a:bodyPr lIns="91440" rIns="91440" tIns="45720" bIns="45720" anchor="t">
            <a:normAutofit fontScale="775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Findings &amp; Insights: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KSC LC-39A is the most frequently used site for successful launches (41.7%), likely due to its role in major NASA and commercial missions.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CCAFS LC-40 follows with 29.2% of successful launches, another key launch site used extensively for commercial payloads.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VAFB SLC-4E (16.7%) contributes a smaller share, as it is primarily used for polar orbit launches and sun-synchronous orbits.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Duplicate Label Issue: There seems to be a duplication of CCAFS SLC-40 in the legend, which should be checked in the dataset to ensure correct labeling.</a:t>
            </a:r>
            <a:endParaRPr b="0" lang="pl-PL" sz="2200" strike="noStrike" u="none">
              <a:solidFill>
                <a:srgbClr val="000000"/>
              </a:solidFill>
              <a:uFillTx/>
              <a:latin typeface="Arial"/>
            </a:endParaRPr>
          </a:p>
        </p:txBody>
      </p:sp>
      <p:sp>
        <p:nvSpPr>
          <p:cNvPr id="19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Success Rate of Launches by Launch Site</a:t>
            </a:r>
            <a:endParaRPr b="0" lang="pl-PL" sz="4000" strike="noStrike" u="none">
              <a:solidFill>
                <a:srgbClr val="000000"/>
              </a:solidFill>
              <a:uFillTx/>
              <a:latin typeface="Arial"/>
            </a:endParaRPr>
          </a:p>
        </p:txBody>
      </p:sp>
      <p:pic>
        <p:nvPicPr>
          <p:cNvPr id="194" name="" descr=""/>
          <p:cNvPicPr/>
          <p:nvPr/>
        </p:nvPicPr>
        <p:blipFill>
          <a:blip r:embed="rId2"/>
          <a:stretch/>
        </p:blipFill>
        <p:spPr>
          <a:xfrm>
            <a:off x="695880" y="1440000"/>
            <a:ext cx="10824120" cy="2160000"/>
          </a:xfrm>
          <a:prstGeom prst="rect">
            <a:avLst/>
          </a:prstGeom>
          <a:noFill/>
          <a:ln w="0">
            <a:noFill/>
          </a:ln>
        </p:spPr>
      </p:pic>
      <p:sp>
        <p:nvSpPr>
          <p:cNvPr id="3" name="PlaceHolder 2"/>
          <p:cNvSpPr>
            <a:spLocks noGrp="1"/>
          </p:cNvSpPr>
          <p:nvPr>
            <p:ph type="sldNum" idx="1"/>
          </p:nvPr>
        </p:nvSpPr>
        <p:spPr/>
        <p:txBody>
          <a:bodyPr/>
          <a:p>
            <a:fld id="{AECD55B7-ECF4-4489-A3E3-9C44A0BF0183}"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PlaceHolder 1"/>
          <p:cNvSpPr>
            <a:spLocks noGrp="1"/>
          </p:cNvSpPr>
          <p:nvPr>
            <p:ph type="sldNum" idx="41"/>
          </p:nvPr>
        </p:nvSpPr>
        <p:spPr>
          <a:xfrm>
            <a:off x="8714880" y="6025680"/>
            <a:ext cx="2742480" cy="40104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uFillTx/>
                <a:latin typeface="Abadi"/>
              </a:defRPr>
            </a:lvl1pPr>
          </a:lstStyle>
          <a:p>
            <a:pPr indent="0" algn="r" defTabSz="914400">
              <a:lnSpc>
                <a:spcPct val="100000"/>
              </a:lnSpc>
              <a:spcAft>
                <a:spcPts val="601"/>
              </a:spcAft>
              <a:buNone/>
              <a:tabLst>
                <a:tab algn="l" pos="0"/>
              </a:tabLst>
            </a:pPr>
            <a:fld id="{BB63B859-BE84-4177-9694-A0B5415AD029}" type="slidenum">
              <a:rPr b="0" lang="en-US" sz="1600" strike="noStrike" u="none">
                <a:solidFill>
                  <a:srgbClr val="1c7ddb"/>
                </a:solidFill>
                <a:uFillTx/>
                <a:latin typeface="Abadi"/>
              </a:rPr>
              <a:t>4</a:t>
            </a:fld>
            <a:endParaRPr b="0" lang="pl-PL" sz="1600" strike="noStrike" u="none">
              <a:solidFill>
                <a:srgbClr val="000000"/>
              </a:solidFill>
              <a:uFillTx/>
              <a:latin typeface="Times New Roman"/>
            </a:endParaRPr>
          </a:p>
        </p:txBody>
      </p:sp>
      <p:sp>
        <p:nvSpPr>
          <p:cNvPr id="77" name="Title 2"/>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Problems You Want to Find Answers To</a:t>
            </a:r>
            <a:endParaRPr b="0" lang="pl-PL" sz="4000" strike="noStrike" u="none">
              <a:solidFill>
                <a:srgbClr val="000000"/>
              </a:solidFill>
              <a:uFillTx/>
              <a:latin typeface="Arial"/>
            </a:endParaRPr>
          </a:p>
        </p:txBody>
      </p:sp>
      <p:sp>
        <p:nvSpPr>
          <p:cNvPr id="78" name="Content Placeholder 1"/>
          <p:cNvSpPr/>
          <p:nvPr/>
        </p:nvSpPr>
        <p:spPr>
          <a:xfrm>
            <a:off x="1359360" y="1440000"/>
            <a:ext cx="5660280" cy="1897560"/>
          </a:xfrm>
          <a:prstGeom prst="rect">
            <a:avLst/>
          </a:prstGeom>
          <a:noFill/>
          <a:ln w="0">
            <a:noFill/>
          </a:ln>
        </p:spPr>
        <p:style>
          <a:lnRef idx="0"/>
          <a:fillRef idx="0"/>
          <a:effectRef idx="0"/>
          <a:fontRef idx="minor"/>
        </p:style>
        <p:txBody>
          <a:bodyPr lIns="90000" rIns="90000" tIns="45000" bIns="45000" anchor="t">
            <a:normAutofit/>
          </a:bodyPr>
          <a:p>
            <a:pPr>
              <a:lnSpc>
                <a:spcPct val="100000"/>
              </a:lnSpc>
            </a:pPr>
            <a:endParaRPr b="0" lang="pl-PL" sz="1200" strike="noStrike" u="none">
              <a:solidFill>
                <a:srgbClr val="000000"/>
              </a:solidFill>
              <a:uFillTx/>
              <a:latin typeface="Arial"/>
            </a:endParaRPr>
          </a:p>
        </p:txBody>
      </p:sp>
      <p:sp>
        <p:nvSpPr>
          <p:cNvPr id="79" name=""/>
          <p:cNvSpPr/>
          <p:nvPr/>
        </p:nvSpPr>
        <p:spPr>
          <a:xfrm>
            <a:off x="767880" y="1404360"/>
            <a:ext cx="10571760" cy="4535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spcBef>
                <a:spcPts val="1191"/>
              </a:spcBef>
              <a:spcAft>
                <a:spcPts val="992"/>
              </a:spcAft>
              <a:buClr>
                <a:srgbClr val="000000"/>
              </a:buClr>
              <a:buFont typeface="OpenSymbol"/>
              <a:buAutoNum type="arabicPeriod"/>
            </a:pPr>
            <a:r>
              <a:rPr b="0" lang="pl-PL" sz="2200" strike="noStrike" u="none">
                <a:solidFill>
                  <a:srgbClr val="000000"/>
                </a:solidFill>
                <a:uFillTx/>
                <a:latin typeface="Arial"/>
              </a:rPr>
              <a:t>How has the landing success rate of Falcon 9 evolved over time?</a:t>
            </a:r>
            <a:endParaRPr b="0" lang="pl-PL" sz="2200" strike="noStrike" u="none">
              <a:solidFill>
                <a:srgbClr val="000000"/>
              </a:solidFill>
              <a:uFillTx/>
              <a:latin typeface="Arial"/>
            </a:endParaRPr>
          </a:p>
          <a:p>
            <a:pPr marL="216000" indent="-216000" algn="just">
              <a:lnSpc>
                <a:spcPct val="100000"/>
              </a:lnSpc>
              <a:spcBef>
                <a:spcPts val="1191"/>
              </a:spcBef>
              <a:spcAft>
                <a:spcPts val="992"/>
              </a:spcAft>
              <a:buClr>
                <a:srgbClr val="000000"/>
              </a:buClr>
              <a:buFont typeface="OpenSymbol"/>
              <a:buAutoNum type="arabicPeriod"/>
            </a:pPr>
            <a:r>
              <a:rPr b="0" lang="pl-PL" sz="2200" strike="noStrike" u="none">
                <a:solidFill>
                  <a:srgbClr val="000000"/>
                </a:solidFill>
                <a:uFillTx/>
                <a:latin typeface="Arial"/>
              </a:rPr>
              <a:t>What factors influence mission success?</a:t>
            </a:r>
            <a:endParaRPr b="0" lang="pl-PL" sz="2200" strike="noStrike" u="none">
              <a:solidFill>
                <a:srgbClr val="000000"/>
              </a:solidFill>
              <a:uFillTx/>
              <a:latin typeface="Arial"/>
            </a:endParaRPr>
          </a:p>
          <a:p>
            <a:pPr lvl="1" marL="432000" indent="-216000" algn="just">
              <a:lnSpc>
                <a:spcPct val="100000"/>
              </a:lnSpc>
              <a:spcBef>
                <a:spcPts val="1191"/>
              </a:spcBef>
              <a:spcAft>
                <a:spcPts val="992"/>
              </a:spcAft>
              <a:buClr>
                <a:srgbClr val="000000"/>
              </a:buClr>
              <a:buFont typeface="Symbol" charset="2"/>
              <a:buChar char=""/>
            </a:pPr>
            <a:r>
              <a:rPr b="0" lang="pl-PL" sz="2200" strike="noStrike" u="none">
                <a:solidFill>
                  <a:srgbClr val="000000"/>
                </a:solidFill>
                <a:uFillTx/>
                <a:latin typeface="Arial"/>
              </a:rPr>
              <a:t>Weather, launch site, orbit type, payload mass.</a:t>
            </a:r>
            <a:endParaRPr b="0" lang="pl-PL" sz="2200" strike="noStrike" u="none">
              <a:solidFill>
                <a:srgbClr val="000000"/>
              </a:solidFill>
              <a:uFillTx/>
              <a:latin typeface="Arial"/>
            </a:endParaRPr>
          </a:p>
          <a:p>
            <a:pPr marL="216000" indent="-216000" algn="just">
              <a:lnSpc>
                <a:spcPct val="100000"/>
              </a:lnSpc>
              <a:spcBef>
                <a:spcPts val="1191"/>
              </a:spcBef>
              <a:spcAft>
                <a:spcPts val="992"/>
              </a:spcAft>
              <a:buClr>
                <a:srgbClr val="000000"/>
              </a:buClr>
              <a:buFont typeface="OpenSymbol"/>
              <a:buAutoNum type="arabicPeriod"/>
            </a:pPr>
            <a:r>
              <a:rPr b="0" lang="pl-PL" sz="2200" strike="noStrike" u="none">
                <a:solidFill>
                  <a:srgbClr val="000000"/>
                </a:solidFill>
                <a:uFillTx/>
                <a:latin typeface="Arial"/>
              </a:rPr>
              <a:t>Can we predict the success of a rocket landing?</a:t>
            </a:r>
            <a:endParaRPr b="0" lang="pl-PL" sz="2200" strike="noStrike" u="none">
              <a:solidFill>
                <a:srgbClr val="000000"/>
              </a:solidFill>
              <a:uFillTx/>
              <a:latin typeface="Arial"/>
            </a:endParaRPr>
          </a:p>
          <a:p>
            <a:pPr lvl="1" marL="432000" indent="-216000" algn="just">
              <a:lnSpc>
                <a:spcPct val="100000"/>
              </a:lnSpc>
              <a:spcBef>
                <a:spcPts val="1191"/>
              </a:spcBef>
              <a:spcAft>
                <a:spcPts val="992"/>
              </a:spcAft>
              <a:buClr>
                <a:srgbClr val="000000"/>
              </a:buClr>
              <a:buFont typeface="Symbol" charset="2"/>
              <a:buChar char=""/>
            </a:pPr>
            <a:r>
              <a:rPr b="0" lang="pl-PL" sz="2200" strike="noStrike" u="none">
                <a:solidFill>
                  <a:srgbClr val="000000"/>
                </a:solidFill>
                <a:uFillTx/>
                <a:latin typeface="Arial"/>
              </a:rPr>
              <a:t>Using classification models to forecast outcomes.</a:t>
            </a:r>
            <a:endParaRPr b="0" lang="pl-PL" sz="2200" strike="noStrike" u="none">
              <a:solidFill>
                <a:srgbClr val="000000"/>
              </a:solidFill>
              <a:uFillTx/>
              <a:latin typeface="Arial"/>
            </a:endParaRPr>
          </a:p>
          <a:p>
            <a:pPr marL="216000" indent="-216000" algn="just">
              <a:lnSpc>
                <a:spcPct val="100000"/>
              </a:lnSpc>
              <a:spcBef>
                <a:spcPts val="1191"/>
              </a:spcBef>
              <a:spcAft>
                <a:spcPts val="992"/>
              </a:spcAft>
              <a:buClr>
                <a:srgbClr val="000000"/>
              </a:buClr>
              <a:buFont typeface="OpenSymbol"/>
              <a:buAutoNum type="arabicPeriod"/>
            </a:pPr>
            <a:r>
              <a:rPr b="0" lang="pl-PL" sz="2200" strike="noStrike" u="none">
                <a:solidFill>
                  <a:srgbClr val="000000"/>
                </a:solidFill>
                <a:uFillTx/>
                <a:latin typeface="Arial"/>
              </a:rPr>
              <a:t>Which launch sites and orbit types are the most efficient?</a:t>
            </a:r>
            <a:endParaRPr b="0" lang="pl-PL" sz="2200" strike="noStrike" u="none">
              <a:solidFill>
                <a:srgbClr val="000000"/>
              </a:solidFill>
              <a:uFillTx/>
              <a:latin typeface="Arial"/>
            </a:endParaRPr>
          </a:p>
          <a:p>
            <a:pPr marL="216000" indent="-216000" algn="just">
              <a:lnSpc>
                <a:spcPct val="100000"/>
              </a:lnSpc>
              <a:spcBef>
                <a:spcPts val="1191"/>
              </a:spcBef>
              <a:spcAft>
                <a:spcPts val="992"/>
              </a:spcAft>
              <a:buClr>
                <a:srgbClr val="000000"/>
              </a:buClr>
              <a:buFont typeface="OpenSymbol"/>
              <a:buAutoNum type="arabicPeriod"/>
            </a:pPr>
            <a:r>
              <a:rPr b="0" lang="pl-PL" sz="2200" strike="noStrike" u="none">
                <a:solidFill>
                  <a:srgbClr val="000000"/>
                </a:solidFill>
                <a:uFillTx/>
                <a:latin typeface="Arial"/>
              </a:rPr>
              <a:t>What are the key trends in mission frequency and success rates?</a:t>
            </a:r>
            <a:endParaRPr b="0" lang="pl-PL"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734040" y="3420000"/>
            <a:ext cx="10550880" cy="2756160"/>
          </a:xfrm>
          <a:prstGeom prst="rect">
            <a:avLst/>
          </a:prstGeom>
          <a:noFill/>
          <a:ln w="0">
            <a:noFill/>
          </a:ln>
        </p:spPr>
        <p:txBody>
          <a:bodyPr lIns="91440" rIns="91440" tIns="45720" bIns="45720" anchor="t">
            <a:normAutofit fontScale="62500" lnSpcReduction="19999"/>
          </a:bodyPr>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Findings &amp; Insights: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KSC LC-39A has the highest success rate among SpaceX launch sites (76.9%), making it a key location for critical missions.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The failure rate (23.1%) is relatively low, showing that this site provides optimal conditions for safe and reliable launches.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Why KSC LC-39A is So Successful?</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Advanced infrastructure: Originally built for NASA’s Apollo and Shuttle programs, now optimized for Falcon 9 and Falcon Heavy.</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Favorable launch conditions: Less atmospheric turbulence and strategic positioning for various orbits.</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Used for NASA &amp; Crew Missions: SpaceX prioritizes high-profile and well-prepared missions from this location.</a:t>
            </a:r>
            <a:endParaRPr b="0" lang="pl-PL" sz="2200" strike="noStrike" u="none">
              <a:solidFill>
                <a:srgbClr val="000000"/>
              </a:solidFill>
              <a:uFillTx/>
              <a:latin typeface="Arial"/>
            </a:endParaRPr>
          </a:p>
        </p:txBody>
      </p:sp>
      <p:sp>
        <p:nvSpPr>
          <p:cNvPr id="19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Launch Success Rate at KSC LC-39A</a:t>
            </a:r>
            <a:endParaRPr b="0" lang="pl-PL" sz="4000" strike="noStrike" u="none">
              <a:solidFill>
                <a:srgbClr val="000000"/>
              </a:solidFill>
              <a:uFillTx/>
              <a:latin typeface="Arial"/>
            </a:endParaRPr>
          </a:p>
        </p:txBody>
      </p:sp>
      <p:pic>
        <p:nvPicPr>
          <p:cNvPr id="197" name="" descr=""/>
          <p:cNvPicPr/>
          <p:nvPr/>
        </p:nvPicPr>
        <p:blipFill>
          <a:blip r:embed="rId2"/>
          <a:stretch/>
        </p:blipFill>
        <p:spPr>
          <a:xfrm>
            <a:off x="900000" y="1310760"/>
            <a:ext cx="10569960" cy="2109240"/>
          </a:xfrm>
          <a:prstGeom prst="rect">
            <a:avLst/>
          </a:prstGeom>
          <a:noFill/>
          <a:ln w="0">
            <a:noFill/>
          </a:ln>
        </p:spPr>
      </p:pic>
      <p:sp>
        <p:nvSpPr>
          <p:cNvPr id="3" name="PlaceHolder 2"/>
          <p:cNvSpPr>
            <a:spLocks noGrp="1"/>
          </p:cNvSpPr>
          <p:nvPr>
            <p:ph type="sldNum" idx="1"/>
          </p:nvPr>
        </p:nvSpPr>
        <p:spPr/>
        <p:txBody>
          <a:bodyPr/>
          <a:p>
            <a:fld id="{30A100CE-063B-4364-9F0D-AF73EFE991A6}"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3420000"/>
            <a:ext cx="5169960" cy="2756160"/>
          </a:xfrm>
          <a:prstGeom prst="rect">
            <a:avLst/>
          </a:prstGeom>
          <a:noFill/>
          <a:ln w="0">
            <a:noFill/>
          </a:ln>
        </p:spPr>
        <p:txBody>
          <a:bodyPr lIns="91440" rIns="91440" tIns="45720" bIns="45720" anchor="t">
            <a:normAutofit fontScale="40000" lnSpcReduction="19999"/>
          </a:bodyPr>
          <a:p>
            <a:pPr indent="0" defTabSz="914400">
              <a:lnSpc>
                <a:spcPct val="100000"/>
              </a:lnSpc>
              <a:spcBef>
                <a:spcPts val="1400"/>
              </a:spcBef>
              <a:buNone/>
              <a:tabLst>
                <a:tab algn="l" pos="0"/>
              </a:tabLst>
            </a:pPr>
            <a:r>
              <a:rPr b="1" lang="en-US" sz="2200" strike="noStrike" u="none">
                <a:solidFill>
                  <a:schemeClr val="accent3">
                    <a:lumMod val="25000"/>
                  </a:schemeClr>
                </a:solidFill>
                <a:uFillTx/>
                <a:latin typeface="Abadi"/>
              </a:rPr>
              <a:t>Findings &amp; Insights:</a:t>
            </a:r>
            <a:endParaRPr b="0" lang="pl-PL" sz="2200" strike="noStrike" u="none">
              <a:solidFill>
                <a:srgbClr val="000000"/>
              </a:solidFill>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Success Rate at Different Payload Ranges</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Light Payloads (&lt; 2000 kg)</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Majority of successful launches at all sites.</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Some failures observed, but success rates are relatively high.</a:t>
            </a:r>
            <a:endParaRPr b="0" lang="pl-PL" sz="2200" strike="noStrike" u="none">
              <a:solidFill>
                <a:srgbClr val="000000"/>
              </a:solidFill>
              <a:uFillTx/>
              <a:latin typeface="Arial"/>
            </a:endParaRPr>
          </a:p>
          <a:p>
            <a:pPr marL="432000" indent="-324000" defTabSz="914400">
              <a:lnSpc>
                <a:spcPct val="100000"/>
              </a:lnSpc>
              <a:spcBef>
                <a:spcPts val="1417"/>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Medium Payloads (2000 - 6000 kg)</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High success rate for KSC LC-39A and VAFB SLC-4E.</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Some failures appear for CCAFS LC-40.</a:t>
            </a:r>
            <a:endParaRPr b="0" lang="pl-PL" sz="2200" strike="noStrike" u="none">
              <a:solidFill>
                <a:srgbClr val="000000"/>
              </a:solidFill>
              <a:uFillTx/>
              <a:latin typeface="Arial"/>
            </a:endParaRPr>
          </a:p>
          <a:p>
            <a:pPr marL="432000" indent="-324000" defTabSz="914400">
              <a:lnSpc>
                <a:spcPct val="100000"/>
              </a:lnSpc>
              <a:spcBef>
                <a:spcPts val="1417"/>
              </a:spcBef>
              <a:buClr>
                <a:srgbClr val="292929"/>
              </a:buClr>
              <a:buFont typeface="Symbol" charset="2"/>
              <a:buChar char=""/>
              <a:tabLst>
                <a:tab algn="l" pos="0"/>
              </a:tabLst>
            </a:pPr>
            <a:r>
              <a:rPr b="0" lang="en-US" sz="2200" strike="noStrike" u="none">
                <a:solidFill>
                  <a:schemeClr val="accent3">
                    <a:lumMod val="25000"/>
                  </a:schemeClr>
                </a:solidFill>
                <a:uFillTx/>
                <a:latin typeface="Abadi"/>
              </a:rPr>
              <a:t>Heavy Payloads (&gt; 6000 kg)</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Increased failure rate, especially at CCAFS LC-40.</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SzPct val="75000"/>
              <a:buFont typeface="Symbol" charset="2"/>
              <a:buChar char=""/>
              <a:tabLst>
                <a:tab algn="l" pos="0"/>
              </a:tabLst>
            </a:pPr>
            <a:r>
              <a:rPr b="0" lang="en-US" sz="2200" strike="noStrike" u="none">
                <a:solidFill>
                  <a:schemeClr val="accent3">
                    <a:lumMod val="25000"/>
                  </a:schemeClr>
                </a:solidFill>
                <a:uFillTx/>
                <a:latin typeface="Abadi"/>
              </a:rPr>
              <a:t>KSC LC-39A shows higher reliability for heavy payloads, indicating its </a:t>
            </a:r>
            <a:r>
              <a:rPr b="0" lang="en-US" sz="2200" strike="noStrike" u="none">
                <a:solidFill>
                  <a:schemeClr val="accent3">
                    <a:lumMod val="25000"/>
                  </a:schemeClr>
                </a:solidFill>
                <a:uFillTx/>
                <a:latin typeface="Abadi"/>
              </a:rPr>
              <a:t>suitability for high-mass missions.</a:t>
            </a:r>
            <a:endParaRPr b="0" lang="pl-PL" sz="2200" strike="noStrike" u="none">
              <a:solidFill>
                <a:srgbClr val="000000"/>
              </a:solidFill>
              <a:uFillTx/>
              <a:latin typeface="Arial"/>
            </a:endParaRPr>
          </a:p>
        </p:txBody>
      </p:sp>
      <p:sp>
        <p:nvSpPr>
          <p:cNvPr id="19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uFillTx/>
                <a:latin typeface="Abadi"/>
                <a:ea typeface="IBM Plex Mono SemiBold"/>
              </a:rPr>
              <a:t>Analyzing the Impact of Payload Mass on Launch Success</a:t>
            </a:r>
            <a:endParaRPr b="0" lang="pl-PL" sz="4000" strike="noStrike" u="none">
              <a:solidFill>
                <a:srgbClr val="000000"/>
              </a:solidFill>
              <a:uFillTx/>
              <a:latin typeface="Arial"/>
            </a:endParaRPr>
          </a:p>
        </p:txBody>
      </p:sp>
      <p:pic>
        <p:nvPicPr>
          <p:cNvPr id="200" name="" descr=""/>
          <p:cNvPicPr/>
          <p:nvPr/>
        </p:nvPicPr>
        <p:blipFill>
          <a:blip r:embed="rId2"/>
          <a:stretch/>
        </p:blipFill>
        <p:spPr>
          <a:xfrm>
            <a:off x="770040" y="1310760"/>
            <a:ext cx="10569960" cy="2109240"/>
          </a:xfrm>
          <a:prstGeom prst="rect">
            <a:avLst/>
          </a:prstGeom>
          <a:noFill/>
          <a:ln w="0">
            <a:noFill/>
          </a:ln>
        </p:spPr>
      </p:pic>
      <p:sp>
        <p:nvSpPr>
          <p:cNvPr id="201" name=""/>
          <p:cNvSpPr txBox="1"/>
          <p:nvPr/>
        </p:nvSpPr>
        <p:spPr>
          <a:xfrm>
            <a:off x="5940000" y="3420000"/>
            <a:ext cx="5400000" cy="2880000"/>
          </a:xfrm>
          <a:prstGeom prst="rect">
            <a:avLst/>
          </a:prstGeom>
          <a:noFill/>
          <a:ln w="0">
            <a:noFill/>
          </a:ln>
        </p:spPr>
        <p:txBody>
          <a:bodyPr lIns="90000" rIns="90000" tIns="45000" bIns="45000" anchor="t">
            <a:noAutofit/>
          </a:bodyPr>
          <a:p>
            <a:endParaRPr b="0" lang="pl-PL" sz="1000" strike="noStrike" u="none">
              <a:solidFill>
                <a:srgbClr val="000000"/>
              </a:solidFill>
              <a:uFillTx/>
              <a:latin typeface="Arial"/>
            </a:endParaRPr>
          </a:p>
          <a:p>
            <a:r>
              <a:rPr b="0" lang="pl-PL" sz="1000" strike="noStrike" u="none">
                <a:solidFill>
                  <a:srgbClr val="000000"/>
                </a:solidFill>
                <a:uFillTx/>
                <a:latin typeface="Arial"/>
              </a:rPr>
              <a:t>Which Launch Sites Have the Highest Success Rate?</a:t>
            </a:r>
            <a:endParaRPr b="0" lang="pl-PL" sz="1000" strike="noStrike" u="none">
              <a:solidFill>
                <a:srgbClr val="000000"/>
              </a:solidFill>
              <a:uFillTx/>
              <a:latin typeface="Arial"/>
            </a:endParaRPr>
          </a:p>
          <a:p>
            <a:pPr marL="216000" indent="-216000">
              <a:spcAft>
                <a:spcPts val="567"/>
              </a:spcAft>
              <a:buClr>
                <a:srgbClr val="000000"/>
              </a:buClr>
              <a:buSzPct val="45000"/>
              <a:buFont typeface="Symbol" charset="2"/>
              <a:buChar char=""/>
            </a:pPr>
            <a:r>
              <a:rPr b="0" lang="pl-PL" sz="1000" strike="noStrike" u="none">
                <a:solidFill>
                  <a:srgbClr val="000000"/>
                </a:solidFill>
                <a:uFillTx/>
                <a:latin typeface="Arial"/>
              </a:rPr>
              <a:t>KSC LC-39A (Blue)</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Appears to have consistent success across different payload ranges, especially above 4000 kg.</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This site is SpaceX's preferred location for crewed missions and large satellite deployments.</a:t>
            </a:r>
            <a:endParaRPr b="0" lang="pl-PL" sz="1000" strike="noStrike" u="none">
              <a:solidFill>
                <a:srgbClr val="000000"/>
              </a:solidFill>
              <a:uFillTx/>
              <a:latin typeface="Arial"/>
            </a:endParaRPr>
          </a:p>
          <a:p>
            <a:pPr marL="216000" indent="-216000">
              <a:spcAft>
                <a:spcPts val="567"/>
              </a:spcAft>
              <a:buClr>
                <a:srgbClr val="000000"/>
              </a:buClr>
              <a:buSzPct val="45000"/>
              <a:buFont typeface="Symbol" charset="2"/>
              <a:buChar char=""/>
            </a:pPr>
            <a:r>
              <a:rPr b="0" lang="pl-PL" sz="1000" strike="noStrike" u="none">
                <a:solidFill>
                  <a:srgbClr val="000000"/>
                </a:solidFill>
                <a:uFillTx/>
                <a:latin typeface="Arial"/>
              </a:rPr>
              <a:t>CCAFS LC-40 (Red)</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Shows more failed launches at higher payload masses.</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This suggests limitations in handling very heavy payloads.</a:t>
            </a:r>
            <a:endParaRPr b="0" lang="pl-PL" sz="1000" strike="noStrike" u="none">
              <a:solidFill>
                <a:srgbClr val="000000"/>
              </a:solidFill>
              <a:uFillTx/>
              <a:latin typeface="Arial"/>
            </a:endParaRPr>
          </a:p>
          <a:p>
            <a:pPr marL="216000" indent="-216000">
              <a:spcAft>
                <a:spcPts val="567"/>
              </a:spcAft>
              <a:buClr>
                <a:srgbClr val="000000"/>
              </a:buClr>
              <a:buSzPct val="45000"/>
              <a:buFont typeface="Symbol" charset="2"/>
              <a:buChar char=""/>
            </a:pPr>
            <a:r>
              <a:rPr b="0" lang="pl-PL" sz="1000" strike="noStrike" u="none">
                <a:solidFill>
                  <a:srgbClr val="000000"/>
                </a:solidFill>
                <a:uFillTx/>
                <a:latin typeface="Arial"/>
              </a:rPr>
              <a:t>VAFB SLC-4E (Green)</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Performs well for medium payloads, showing a high success rate.</a:t>
            </a:r>
            <a:endParaRPr b="0" lang="pl-PL" sz="1000" strike="noStrike" u="none">
              <a:solidFill>
                <a:srgbClr val="000000"/>
              </a:solidFill>
              <a:uFillTx/>
              <a:latin typeface="Arial"/>
            </a:endParaRPr>
          </a:p>
          <a:p>
            <a:pPr lvl="1" marL="432000" indent="-216000">
              <a:spcAft>
                <a:spcPts val="567"/>
              </a:spcAft>
              <a:buClr>
                <a:srgbClr val="000000"/>
              </a:buClr>
              <a:buSzPct val="45000"/>
              <a:buFont typeface="Symbol" charset="2"/>
              <a:buChar char=""/>
            </a:pPr>
            <a:r>
              <a:rPr b="0" lang="pl-PL" sz="1000" strike="noStrike" u="none">
                <a:solidFill>
                  <a:srgbClr val="000000"/>
                </a:solidFill>
                <a:uFillTx/>
                <a:latin typeface="Arial"/>
              </a:rPr>
              <a:t>This is expected since VAFB is used for polar and sun-synchronous orbit missions.</a:t>
            </a:r>
            <a:endParaRPr b="0" lang="pl-PL" sz="1000" strike="noStrike" u="none">
              <a:solidFill>
                <a:srgbClr val="000000"/>
              </a:solidFill>
              <a:uFillTx/>
              <a:latin typeface="Arial"/>
            </a:endParaRPr>
          </a:p>
        </p:txBody>
      </p:sp>
      <p:sp>
        <p:nvSpPr>
          <p:cNvPr id="3" name="PlaceHolder 2"/>
          <p:cNvSpPr>
            <a:spLocks noGrp="1"/>
          </p:cNvSpPr>
          <p:nvPr>
            <p:ph type="sldNum" idx="1"/>
          </p:nvPr>
        </p:nvSpPr>
        <p:spPr/>
        <p:txBody>
          <a:bodyPr/>
          <a:p>
            <a:fld id="{F2A9884B-A1E2-412E-A7C9-2B9908299353}"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TextBox 1"/>
          <p:cNvSpPr/>
          <p:nvPr/>
        </p:nvSpPr>
        <p:spPr>
          <a:xfrm>
            <a:off x="811080" y="2529720"/>
            <a:ext cx="103176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Calibri"/>
              </a:rPr>
              <a:t>Section 5</a:t>
            </a:r>
            <a:endParaRPr b="0" lang="pl-PL"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Classification Accuracy</a:t>
            </a:r>
            <a:endParaRPr b="0" lang="pl-PL" sz="4000" strike="noStrike" u="none">
              <a:solidFill>
                <a:srgbClr val="000000"/>
              </a:solidFill>
              <a:uFillTx/>
              <a:latin typeface="Arial"/>
            </a:endParaRPr>
          </a:p>
        </p:txBody>
      </p:sp>
      <p:pic>
        <p:nvPicPr>
          <p:cNvPr id="204" name="" descr=""/>
          <p:cNvPicPr/>
          <p:nvPr/>
        </p:nvPicPr>
        <p:blipFill>
          <a:blip r:embed="rId2"/>
          <a:stretch/>
        </p:blipFill>
        <p:spPr>
          <a:xfrm>
            <a:off x="3600000" y="1440000"/>
            <a:ext cx="4860000" cy="3044160"/>
          </a:xfrm>
          <a:prstGeom prst="rect">
            <a:avLst/>
          </a:prstGeom>
          <a:noFill/>
          <a:ln w="0">
            <a:noFill/>
          </a:ln>
        </p:spPr>
      </p:pic>
      <p:pic>
        <p:nvPicPr>
          <p:cNvPr id="205" name="" descr=""/>
          <p:cNvPicPr/>
          <p:nvPr/>
        </p:nvPicPr>
        <p:blipFill>
          <a:blip r:embed="rId3"/>
          <a:stretch/>
        </p:blipFill>
        <p:spPr>
          <a:xfrm>
            <a:off x="3600000" y="4680000"/>
            <a:ext cx="4860000" cy="1027080"/>
          </a:xfrm>
          <a:prstGeom prst="rect">
            <a:avLst/>
          </a:prstGeom>
          <a:noFill/>
          <a:ln w="0">
            <a:noFill/>
          </a:ln>
        </p:spPr>
      </p:pic>
      <p:sp>
        <p:nvSpPr>
          <p:cNvPr id="2" name="PlaceHolder 1"/>
          <p:cNvSpPr>
            <a:spLocks noGrp="1"/>
          </p:cNvSpPr>
          <p:nvPr>
            <p:ph type="sldNum" idx="1"/>
          </p:nvPr>
        </p:nvSpPr>
        <p:spPr/>
        <p:txBody>
          <a:bodyPr/>
          <a:p>
            <a:fld id="{659C1A54-B974-47BD-AA65-FB3E6390F231}"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Confusion Matrix</a:t>
            </a:r>
            <a:endParaRPr b="0" lang="pl-PL" sz="4000" strike="noStrike" u="none">
              <a:solidFill>
                <a:srgbClr val="000000"/>
              </a:solidFill>
              <a:uFillTx/>
              <a:latin typeface="Arial"/>
            </a:endParaRPr>
          </a:p>
        </p:txBody>
      </p:sp>
      <p:pic>
        <p:nvPicPr>
          <p:cNvPr id="207" name="" descr=""/>
          <p:cNvPicPr/>
          <p:nvPr/>
        </p:nvPicPr>
        <p:blipFill>
          <a:blip r:embed="rId2"/>
          <a:stretch/>
        </p:blipFill>
        <p:spPr>
          <a:xfrm>
            <a:off x="644400" y="1800000"/>
            <a:ext cx="5295600" cy="4314600"/>
          </a:xfrm>
          <a:prstGeom prst="rect">
            <a:avLst/>
          </a:prstGeom>
          <a:noFill/>
          <a:ln w="0">
            <a:noFill/>
          </a:ln>
        </p:spPr>
      </p:pic>
      <p:pic>
        <p:nvPicPr>
          <p:cNvPr id="208" name="" descr=""/>
          <p:cNvPicPr/>
          <p:nvPr/>
        </p:nvPicPr>
        <p:blipFill>
          <a:blip r:embed="rId3"/>
          <a:stretch/>
        </p:blipFill>
        <p:spPr>
          <a:xfrm>
            <a:off x="6224400" y="1805400"/>
            <a:ext cx="5295600" cy="4314600"/>
          </a:xfrm>
          <a:prstGeom prst="rect">
            <a:avLst/>
          </a:prstGeom>
          <a:noFill/>
          <a:ln w="0">
            <a:noFill/>
          </a:ln>
        </p:spPr>
      </p:pic>
      <p:sp>
        <p:nvSpPr>
          <p:cNvPr id="209" name=""/>
          <p:cNvSpPr txBox="1"/>
          <p:nvPr/>
        </p:nvSpPr>
        <p:spPr>
          <a:xfrm>
            <a:off x="2700000" y="1273680"/>
            <a:ext cx="676080" cy="346320"/>
          </a:xfrm>
          <a:prstGeom prst="rect">
            <a:avLst/>
          </a:prstGeom>
          <a:noFill/>
          <a:ln w="0">
            <a:noFill/>
          </a:ln>
        </p:spPr>
        <p:txBody>
          <a:bodyPr wrap="none" lIns="90000" rIns="90000" tIns="45000" bIns="45000" anchor="t">
            <a:noAutofit/>
          </a:bodyPr>
          <a:p>
            <a:r>
              <a:rPr b="0" lang="pl-PL" sz="1800" strike="noStrike" u="none">
                <a:solidFill>
                  <a:srgbClr val="000000"/>
                </a:solidFill>
                <a:uFillTx/>
                <a:latin typeface="Arial"/>
              </a:rPr>
              <a:t>SVM</a:t>
            </a:r>
            <a:endParaRPr b="0" lang="pl-PL" sz="1800" strike="noStrike" u="none">
              <a:solidFill>
                <a:srgbClr val="000000"/>
              </a:solidFill>
              <a:uFillTx/>
              <a:latin typeface="Arial"/>
            </a:endParaRPr>
          </a:p>
        </p:txBody>
      </p:sp>
      <p:sp>
        <p:nvSpPr>
          <p:cNvPr id="210" name=""/>
          <p:cNvSpPr txBox="1"/>
          <p:nvPr/>
        </p:nvSpPr>
        <p:spPr>
          <a:xfrm>
            <a:off x="8516520" y="1273680"/>
            <a:ext cx="663480" cy="346320"/>
          </a:xfrm>
          <a:prstGeom prst="rect">
            <a:avLst/>
          </a:prstGeom>
          <a:noFill/>
          <a:ln w="0">
            <a:noFill/>
          </a:ln>
        </p:spPr>
        <p:txBody>
          <a:bodyPr wrap="none" lIns="90000" rIns="90000" tIns="45000" bIns="45000" anchor="t">
            <a:noAutofit/>
          </a:bodyPr>
          <a:p>
            <a:r>
              <a:rPr b="0" lang="pl-PL" sz="1800" strike="noStrike" u="none">
                <a:solidFill>
                  <a:srgbClr val="000000"/>
                </a:solidFill>
                <a:uFillTx/>
                <a:latin typeface="Arial"/>
              </a:rPr>
              <a:t>KNN</a:t>
            </a:r>
            <a:endParaRPr b="0" lang="pl-PL" sz="1800" strike="noStrike" u="none">
              <a:solidFill>
                <a:srgbClr val="000000"/>
              </a:solidFill>
              <a:uFillTx/>
              <a:latin typeface="Arial"/>
            </a:endParaRPr>
          </a:p>
        </p:txBody>
      </p:sp>
      <p:sp>
        <p:nvSpPr>
          <p:cNvPr id="2" name="PlaceHolder 1"/>
          <p:cNvSpPr>
            <a:spLocks noGrp="1"/>
          </p:cNvSpPr>
          <p:nvPr>
            <p:ph type="sldNum" idx="1"/>
          </p:nvPr>
        </p:nvSpPr>
        <p:spPr/>
        <p:txBody>
          <a:bodyPr/>
          <a:p>
            <a:fld id="{5C3BC892-5054-4BC1-9E33-A3C04771AE76}"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PlaceHolder 1"/>
          <p:cNvSpPr>
            <a:spLocks noGrp="1"/>
          </p:cNvSpPr>
          <p:nvPr>
            <p:ph/>
          </p:nvPr>
        </p:nvSpPr>
        <p:spPr>
          <a:xfrm>
            <a:off x="770040" y="1260000"/>
            <a:ext cx="5169960" cy="4860000"/>
          </a:xfrm>
          <a:prstGeom prst="rect">
            <a:avLst/>
          </a:prstGeom>
          <a:noFill/>
          <a:ln w="0">
            <a:noFill/>
          </a:ln>
        </p:spPr>
        <p:txBody>
          <a:bodyPr lIns="90000" rIns="90000" tIns="45000" bIns="45000" anchor="t">
            <a:normAutofit fontScale="47500" lnSpcReduction="19999"/>
          </a:bodyPr>
          <a:p>
            <a:pPr marL="432000" indent="-324000" defTabSz="914400">
              <a:lnSpc>
                <a:spcPct val="100000"/>
              </a:lnSpc>
              <a:spcBef>
                <a:spcPts val="1400"/>
              </a:spcBef>
              <a:buClr>
                <a:srgbClr val="292929"/>
              </a:buClr>
              <a:buFont typeface="OpenSymbol"/>
              <a:buAutoNum type="arabicPeriod"/>
              <a:tabLst>
                <a:tab algn="l" pos="0"/>
              </a:tabLst>
            </a:pPr>
            <a:r>
              <a:rPr b="0" lang="en-US" sz="2200" strike="noStrike" u="none">
                <a:solidFill>
                  <a:schemeClr val="accent3">
                    <a:lumMod val="25000"/>
                  </a:schemeClr>
                </a:solidFill>
                <a:uFillTx/>
                <a:latin typeface="Abadi"/>
              </a:rPr>
              <a:t>Best Performing Model</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Among the tested models (Logistic Regression, SVM, Decision Tree, and K-Nearest Neighbors), the Support Vector Machine (SVM) model achieved the highest accuracy.</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This suggests that SVM effectively separates successful and failed landings based on the provided features.</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Decision Tree performed slightly worse but remains useful due to its interpretability.</a:t>
            </a:r>
            <a:endParaRPr b="0" lang="pl-PL" sz="2200" strike="noStrike" u="none">
              <a:solidFill>
                <a:srgbClr val="000000"/>
              </a:solidFill>
              <a:uFillTx/>
              <a:latin typeface="Arial"/>
            </a:endParaRPr>
          </a:p>
          <a:p>
            <a:pPr marL="432000" indent="-324000" defTabSz="914400">
              <a:lnSpc>
                <a:spcPct val="100000"/>
              </a:lnSpc>
              <a:spcBef>
                <a:spcPts val="1400"/>
              </a:spcBef>
              <a:buClr>
                <a:srgbClr val="292929"/>
              </a:buClr>
              <a:buFont typeface="OpenSymbol"/>
              <a:buAutoNum type="arabicPeriod"/>
              <a:tabLst>
                <a:tab algn="l" pos="0"/>
              </a:tabLst>
            </a:pPr>
            <a:r>
              <a:rPr b="0" lang="en-US" sz="2200" strike="noStrike" u="none">
                <a:solidFill>
                  <a:schemeClr val="accent3">
                    <a:lumMod val="25000"/>
                  </a:schemeClr>
                </a:solidFill>
                <a:uFillTx/>
                <a:latin typeface="Abadi"/>
              </a:rPr>
              <a:t>Feature Importance &amp; Impact on Success. The most important factors influencing launch success include:</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Payload Mass (kg):</a:t>
            </a:r>
            <a:endParaRPr b="0" lang="pl-PL" sz="2200" strike="noStrike" u="none">
              <a:solidFill>
                <a:srgbClr val="000000"/>
              </a:solidFill>
              <a:uFillTx/>
              <a:latin typeface="Arial"/>
            </a:endParaRPr>
          </a:p>
          <a:p>
            <a:pPr lvl="2" marL="1296000" indent="-288000" defTabSz="914400">
              <a:lnSpc>
                <a:spcPct val="100000"/>
              </a:lnSpc>
              <a:spcBef>
                <a:spcPts val="850"/>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Heavier payloads tend to decrease the likelihood of success.</a:t>
            </a:r>
            <a:endParaRPr b="0" lang="pl-PL" sz="2200" strike="noStrike" u="none">
              <a:solidFill>
                <a:srgbClr val="000000"/>
              </a:solidFill>
              <a:uFillTx/>
              <a:latin typeface="Arial"/>
            </a:endParaRPr>
          </a:p>
          <a:p>
            <a:pPr lvl="2" marL="1296000" indent="-288000" defTabSz="914400">
              <a:lnSpc>
                <a:spcPct val="100000"/>
              </a:lnSpc>
              <a:spcBef>
                <a:spcPts val="850"/>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However, newer booster versions (e.g., Falcon 9 Block 5) show improved success rates even with heavier payloads.</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Launch Site:</a:t>
            </a:r>
            <a:endParaRPr b="0" lang="pl-PL" sz="2200" strike="noStrike" u="none">
              <a:solidFill>
                <a:srgbClr val="000000"/>
              </a:solidFill>
              <a:uFillTx/>
              <a:latin typeface="Arial"/>
            </a:endParaRPr>
          </a:p>
          <a:p>
            <a:pPr lvl="2" marL="1296000" indent="-288000" defTabSz="914400">
              <a:lnSpc>
                <a:spcPct val="100000"/>
              </a:lnSpc>
              <a:spcBef>
                <a:spcPts val="850"/>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KSC LC-39A and VAFB SLC-4E had higher success rates, making them more reliable sites.</a:t>
            </a:r>
            <a:endParaRPr b="0" lang="pl-PL" sz="2200" strike="noStrike" u="none">
              <a:solidFill>
                <a:srgbClr val="000000"/>
              </a:solidFill>
              <a:uFillTx/>
              <a:latin typeface="Arial"/>
            </a:endParaRPr>
          </a:p>
          <a:p>
            <a:pPr lvl="2" marL="1296000" indent="-288000" defTabSz="914400">
              <a:lnSpc>
                <a:spcPct val="100000"/>
              </a:lnSpc>
              <a:spcBef>
                <a:spcPts val="850"/>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CCAFS LC-40 had more failures, possibly due to early-stage testing missions.</a:t>
            </a:r>
            <a:endParaRPr b="0" lang="pl-PL" sz="2200" strike="noStrike" u="none">
              <a:solidFill>
                <a:srgbClr val="000000"/>
              </a:solidFill>
              <a:uFillTx/>
              <a:latin typeface="Arial"/>
            </a:endParaRPr>
          </a:p>
          <a:p>
            <a:pPr lvl="1" marL="864000" indent="-324000" defTabSz="914400">
              <a:lnSpc>
                <a:spcPct val="100000"/>
              </a:lnSpc>
              <a:spcBef>
                <a:spcPts val="1134"/>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Orbit Type:</a:t>
            </a:r>
            <a:endParaRPr b="0" lang="pl-PL" sz="2200" strike="noStrike" u="none">
              <a:solidFill>
                <a:srgbClr val="000000"/>
              </a:solidFill>
              <a:uFillTx/>
              <a:latin typeface="Arial"/>
            </a:endParaRPr>
          </a:p>
          <a:p>
            <a:pPr lvl="2" marL="1296000" indent="-288000" defTabSz="914400">
              <a:lnSpc>
                <a:spcPct val="100000"/>
              </a:lnSpc>
              <a:spcBef>
                <a:spcPts val="850"/>
              </a:spcBef>
              <a:buClr>
                <a:srgbClr val="000000"/>
              </a:buClr>
              <a:buFont typeface="Symbol" charset="2"/>
              <a:buChar char=""/>
              <a:tabLst>
                <a:tab algn="l" pos="0"/>
              </a:tabLst>
            </a:pPr>
            <a:r>
              <a:rPr b="0" lang="en-US" sz="2200" strike="noStrike" u="none">
                <a:solidFill>
                  <a:schemeClr val="accent3">
                    <a:lumMod val="25000"/>
                  </a:schemeClr>
                </a:solidFill>
                <a:uFillTx/>
                <a:latin typeface="Abadi"/>
              </a:rPr>
              <a:t>Certain orbits, like Low Earth Orbit (LEO) and Geostationary Transfer Orbit (GTO), show higher success rates than others.</a:t>
            </a:r>
            <a:endParaRPr b="0" lang="pl-PL" sz="2200" strike="noStrike" u="none">
              <a:solidFill>
                <a:srgbClr val="000000"/>
              </a:solidFill>
              <a:uFillTx/>
              <a:latin typeface="Arial"/>
            </a:endParaRPr>
          </a:p>
        </p:txBody>
      </p:sp>
      <p:sp>
        <p:nvSpPr>
          <p:cNvPr id="21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Conclusions</a:t>
            </a:r>
            <a:endParaRPr b="0" lang="pl-PL" sz="4000" strike="noStrike" u="none">
              <a:solidFill>
                <a:srgbClr val="000000"/>
              </a:solidFill>
              <a:uFillTx/>
              <a:latin typeface="Arial"/>
            </a:endParaRPr>
          </a:p>
        </p:txBody>
      </p:sp>
      <p:sp>
        <p:nvSpPr>
          <p:cNvPr id="213" name=""/>
          <p:cNvSpPr txBox="1"/>
          <p:nvPr/>
        </p:nvSpPr>
        <p:spPr>
          <a:xfrm>
            <a:off x="6120000" y="1260000"/>
            <a:ext cx="5220000" cy="4320000"/>
          </a:xfrm>
          <a:prstGeom prst="rect">
            <a:avLst/>
          </a:prstGeom>
          <a:noFill/>
          <a:ln w="0">
            <a:noFill/>
          </a:ln>
        </p:spPr>
        <p:txBody>
          <a:bodyPr lIns="90000" rIns="90000" tIns="45000" bIns="45000" anchor="t">
            <a:noAutofit/>
          </a:bodyPr>
          <a:p>
            <a:pPr marL="216000" indent="-216000">
              <a:spcAft>
                <a:spcPts val="567"/>
              </a:spcAft>
              <a:buClr>
                <a:srgbClr val="000000"/>
              </a:buClr>
              <a:buFont typeface="OpenSymbol"/>
              <a:buAutoNum type="arabicPeriod" startAt="3"/>
            </a:pPr>
            <a:r>
              <a:rPr b="0" lang="pl-PL" sz="1000" strike="noStrike" u="none">
                <a:solidFill>
                  <a:srgbClr val="000000"/>
                </a:solidFill>
                <a:uFillTx/>
                <a:latin typeface="Arial"/>
              </a:rPr>
              <a:t>Model Accuracy Comparison. Bar chart results show that:</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SVM &gt; Logistic Regression &gt; Decision Tree &gt; KNN in terms of accuracy.</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K-Nearest Neighbors (KNN) had the lowest accuracy, likely due to sensitivity to noise and high-dimensional feature space.</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Decision Tree provides valuable interpretability but may be prone to overfitting.</a:t>
            </a:r>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startAt="3"/>
            </a:pPr>
            <a:r>
              <a:rPr b="0" lang="pl-PL" sz="1000" strike="noStrike" u="none">
                <a:solidFill>
                  <a:srgbClr val="000000"/>
                </a:solidFill>
                <a:uFillTx/>
                <a:latin typeface="Arial"/>
              </a:rPr>
              <a:t>Business Impact &amp; SpaceX Strategy Insights. SpaceX can optimize mission success by:</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Choosing launch sites strategically (favoring KSC LC-39A for high-stakes missions).</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Improving booster reusability for heavier payloads to increase cost efficiency.</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Refining machine learning models with more data (e.g., weather conditions, booster version performance, etc.).</a:t>
            </a:r>
            <a:endParaRPr b="0" lang="pl-PL" sz="1000" strike="noStrike" u="none">
              <a:solidFill>
                <a:srgbClr val="000000"/>
              </a:solidFill>
              <a:uFillTx/>
              <a:latin typeface="Arial"/>
            </a:endParaRPr>
          </a:p>
          <a:p>
            <a:endParaRPr b="0" lang="pl-PL" sz="1000" strike="noStrike" u="none">
              <a:solidFill>
                <a:srgbClr val="000000"/>
              </a:solidFill>
              <a:uFillTx/>
              <a:latin typeface="Arial"/>
            </a:endParaRPr>
          </a:p>
          <a:p>
            <a:r>
              <a:rPr b="1" lang="pl-PL" sz="1000" strike="noStrike" u="none">
                <a:solidFill>
                  <a:srgbClr val="000000"/>
                </a:solidFill>
                <a:uFillTx/>
                <a:latin typeface="Arial"/>
              </a:rPr>
              <a:t>Final Takeaway:</a:t>
            </a:r>
            <a:endParaRPr b="0" lang="pl-PL" sz="1000" strike="noStrike" u="none">
              <a:solidFill>
                <a:srgbClr val="000000"/>
              </a:solidFill>
              <a:uFillTx/>
              <a:latin typeface="Arial"/>
            </a:endParaRPr>
          </a:p>
          <a:p>
            <a:r>
              <a:rPr b="0" lang="pl-PL" sz="1000" strike="noStrike" u="none">
                <a:solidFill>
                  <a:srgbClr val="000000"/>
                </a:solidFill>
                <a:uFillTx/>
                <a:latin typeface="Arial"/>
              </a:rPr>
              <a:t>Machine learning effectively predicts Falcon 9 landing success based on launch conditions.</a:t>
            </a:r>
            <a:endParaRPr b="0" lang="pl-PL" sz="1000" strike="noStrike" u="none">
              <a:solidFill>
                <a:srgbClr val="000000"/>
              </a:solidFill>
              <a:uFillTx/>
              <a:latin typeface="Arial"/>
            </a:endParaRPr>
          </a:p>
          <a:p>
            <a:r>
              <a:rPr b="0" lang="pl-PL" sz="1000" strike="noStrike" u="none">
                <a:solidFill>
                  <a:srgbClr val="000000"/>
                </a:solidFill>
                <a:uFillTx/>
                <a:latin typeface="Arial"/>
              </a:rPr>
              <a:t>SpaceX can use these models to enhance launch planning, improve reliability, and reduce mission risks.</a:t>
            </a:r>
            <a:endParaRPr b="0" lang="pl-PL" sz="1000" strike="noStrike" u="none">
              <a:solidFill>
                <a:srgbClr val="000000"/>
              </a:solidFill>
              <a:uFillTx/>
              <a:latin typeface="Arial"/>
            </a:endParaRPr>
          </a:p>
        </p:txBody>
      </p:sp>
      <p:sp>
        <p:nvSpPr>
          <p:cNvPr id="3" name="PlaceHolder 2"/>
          <p:cNvSpPr>
            <a:spLocks noGrp="1"/>
          </p:cNvSpPr>
          <p:nvPr>
            <p:ph type="sldNum" idx="1"/>
          </p:nvPr>
        </p:nvSpPr>
        <p:spPr/>
        <p:txBody>
          <a:bodyPr/>
          <a:p>
            <a:fld id="{EB50C5A6-D32F-414B-9FCD-5E0758935547}"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PlaceHolder 1"/>
          <p:cNvSpPr>
            <a:spLocks noGrp="1"/>
          </p:cNvSpPr>
          <p:nvPr>
            <p:ph/>
          </p:nvPr>
        </p:nvSpPr>
        <p:spPr>
          <a:xfrm>
            <a:off x="770040" y="1859400"/>
            <a:ext cx="6429960" cy="48060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uFillTx/>
                <a:latin typeface="Abadi"/>
              </a:rPr>
              <a:t>Full source code of predictive analysis is below.</a:t>
            </a:r>
            <a:endParaRPr b="0" lang="pl-PL" sz="2200" strike="noStrike" u="none">
              <a:solidFill>
                <a:srgbClr val="000000"/>
              </a:solidFill>
              <a:uFillTx/>
              <a:latin typeface="Arial"/>
            </a:endParaRPr>
          </a:p>
        </p:txBody>
      </p:sp>
      <p:sp>
        <p:nvSpPr>
          <p:cNvPr id="21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Appendix</a:t>
            </a:r>
            <a:endParaRPr b="0" lang="pl-PL" sz="4000" strike="noStrike" u="none">
              <a:solidFill>
                <a:srgbClr val="000000"/>
              </a:solidFill>
              <a:uFillTx/>
              <a:latin typeface="Arial"/>
            </a:endParaRPr>
          </a:p>
        </p:txBody>
      </p:sp>
      <p:sp>
        <p:nvSpPr>
          <p:cNvPr id="216" name=""/>
          <p:cNvSpPr txBox="1"/>
          <p:nvPr/>
        </p:nvSpPr>
        <p:spPr>
          <a:xfrm>
            <a:off x="6604920" y="2520000"/>
            <a:ext cx="1855080" cy="456120"/>
          </a:xfrm>
          <a:prstGeom prst="rect">
            <a:avLst/>
          </a:prstGeom>
          <a:noFill/>
          <a:ln w="0">
            <a:noFill/>
          </a:ln>
        </p:spPr>
        <p:txBody>
          <a:bodyPr lIns="90000" rIns="90000" tIns="45000" bIns="45000" anchor="t">
            <a:noAutofit/>
          </a:bodyPr>
          <a:p>
            <a:r>
              <a:rPr b="0" lang="pl-PL" sz="2400" strike="noStrike" u="none">
                <a:solidFill>
                  <a:srgbClr val="000000"/>
                </a:solidFill>
                <a:uFillTx/>
                <a:latin typeface="Times New Roman"/>
                <a:hlinkClick r:id="rId2"/>
              </a:rPr>
              <a:t>Source code</a:t>
            </a:r>
            <a:endParaRPr b="0" lang="pl-PL" sz="2400" strike="noStrike" u="none">
              <a:solidFill>
                <a:srgbClr val="000000"/>
              </a:solidFill>
              <a:uFillTx/>
              <a:latin typeface="Times New Roman"/>
            </a:endParaRPr>
          </a:p>
        </p:txBody>
      </p:sp>
      <p:sp>
        <p:nvSpPr>
          <p:cNvPr id="3" name="PlaceHolder 2"/>
          <p:cNvSpPr>
            <a:spLocks noGrp="1"/>
          </p:cNvSpPr>
          <p:nvPr>
            <p:ph type="sldNum" idx="1"/>
          </p:nvPr>
        </p:nvSpPr>
        <p:spPr/>
        <p:txBody>
          <a:bodyPr/>
          <a:p>
            <a:fld id="{1FDB74E3-8E3D-4B80-BDD9-9A4B04C90405}"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PlaceHolder 1"/>
          <p:cNvSpPr>
            <a:spLocks noGrp="1"/>
          </p:cNvSpPr>
          <p:nvPr>
            <p:ph type="sldNum" idx="42"/>
          </p:nvPr>
        </p:nvSpPr>
        <p:spPr>
          <a:xfrm>
            <a:off x="944892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uFillTx/>
                <a:latin typeface="Abadi"/>
              </a:defRPr>
            </a:lvl1pPr>
          </a:lstStyle>
          <a:p>
            <a:pPr indent="0" algn="r" defTabSz="914400">
              <a:lnSpc>
                <a:spcPct val="100000"/>
              </a:lnSpc>
              <a:buNone/>
              <a:tabLst>
                <a:tab algn="l" pos="0"/>
              </a:tabLst>
            </a:pPr>
            <a:fld id="{9DBF0663-0AFB-40AB-8366-D5E809564899}" type="slidenum">
              <a:rPr b="0" lang="en-US" sz="1600" strike="noStrike" u="none">
                <a:solidFill>
                  <a:srgbClr val="1c7ddb"/>
                </a:solidFill>
                <a:uFillTx/>
                <a:latin typeface="Abadi"/>
              </a:rPr>
              <a:t>&lt;numer&gt;</a:t>
            </a:fld>
            <a:endParaRPr b="0" lang="pl-PL" sz="1600" strike="noStrike" u="none">
              <a:solidFill>
                <a:srgbClr val="ffffff"/>
              </a:solidFill>
              <a:uFillTx/>
              <a:latin typeface="Times New Roman"/>
            </a:endParaRPr>
          </a:p>
        </p:txBody>
      </p:sp>
      <p:sp>
        <p:nvSpPr>
          <p:cNvPr id="81" name="TextBox 1"/>
          <p:cNvSpPr/>
          <p:nvPr/>
        </p:nvSpPr>
        <p:spPr>
          <a:xfrm>
            <a:off x="778320" y="2812680"/>
            <a:ext cx="103176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Calibri"/>
              </a:rPr>
              <a:t>Section 1</a:t>
            </a:r>
            <a:endParaRPr b="0" lang="pl-PL"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Methodology – Executive summary</a:t>
            </a:r>
            <a:endParaRPr b="0" lang="pl-PL" sz="4000" strike="noStrike" u="none">
              <a:solidFill>
                <a:srgbClr val="000000"/>
              </a:solidFill>
              <a:uFillTx/>
              <a:latin typeface="Arial"/>
            </a:endParaRPr>
          </a:p>
        </p:txBody>
      </p:sp>
      <p:sp>
        <p:nvSpPr>
          <p:cNvPr id="83" name=""/>
          <p:cNvSpPr txBox="1"/>
          <p:nvPr/>
        </p:nvSpPr>
        <p:spPr>
          <a:xfrm>
            <a:off x="540000" y="1260000"/>
            <a:ext cx="5580000" cy="5040000"/>
          </a:xfrm>
          <a:prstGeom prst="rect">
            <a:avLst/>
          </a:prstGeom>
          <a:noFill/>
          <a:ln w="0">
            <a:noFill/>
          </a:ln>
        </p:spPr>
        <p:txBody>
          <a:bodyPr lIns="90000" rIns="90000" tIns="45000" bIns="45000" anchor="t">
            <a:noAutofit/>
          </a:bodyPr>
          <a:p>
            <a:r>
              <a:rPr b="1" lang="pl-PL" sz="1000" strike="noStrike" u="none">
                <a:solidFill>
                  <a:srgbClr val="000000"/>
                </a:solidFill>
                <a:uFillTx/>
                <a:latin typeface="Arial"/>
              </a:rPr>
              <a:t>Overview of the Approach</a:t>
            </a:r>
            <a:endParaRPr b="0" lang="pl-PL" sz="1000" strike="noStrike" u="none">
              <a:solidFill>
                <a:srgbClr val="000000"/>
              </a:solidFill>
              <a:uFillTx/>
              <a:latin typeface="Arial"/>
            </a:endParaRPr>
          </a:p>
          <a:p>
            <a:r>
              <a:rPr b="0" lang="pl-PL" sz="1000" strike="noStrike" u="none">
                <a:solidFill>
                  <a:srgbClr val="000000"/>
                </a:solidFill>
                <a:uFillTx/>
                <a:latin typeface="Arial"/>
              </a:rPr>
              <a:t>To predict and analyze SpaceX Falcon 9 rocket landing success, we utilized data science techniques, including data collection, exploratory analysis, visualization, and machine learning models.</a:t>
            </a:r>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000" strike="noStrike" u="none">
                <a:solidFill>
                  <a:srgbClr val="000000"/>
                </a:solidFill>
                <a:uFillTx/>
                <a:latin typeface="Arial"/>
              </a:rPr>
              <a:t>Data Collection</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Extracted launch data from SpaceX API and web-scraped from Wikipedia.</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Stored and cleaned data for further analysis.</a:t>
            </a:r>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000" strike="noStrike" u="none">
                <a:solidFill>
                  <a:srgbClr val="000000"/>
                </a:solidFill>
                <a:uFillTx/>
                <a:latin typeface="Arial"/>
              </a:rPr>
              <a:t>Exploratory Data Analysis (EDA)</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Visualized launch trends (success rate by site, payload impact, and orbital outcomes).</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Used interactive Folium maps to analyze geographical launch success distribution.</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Found that heavier payloads and specific launch sites influenced mission success.</a:t>
            </a:r>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a:pPr>
            <a:r>
              <a:rPr b="0" lang="pl-PL" sz="1000" strike="noStrike" u="none">
                <a:solidFill>
                  <a:srgbClr val="000000"/>
                </a:solidFill>
                <a:uFillTx/>
                <a:latin typeface="Arial"/>
              </a:rPr>
              <a:t>Machine Learning for Prediction</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Trained four classification models to predict launch success:</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Support Vector Machine (SVM) – Best performing model</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Logistic Regression</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Decision Tree</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K-Nearest Neighbors (KNN)</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Key Insights from ML Models:</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SVM achieved the highest accuracy, showing strong predictive power.</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KSC LC-39A had the highest success rate, making it the most reliable launch site.</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Lighter payloads had a higher probability of success, but recent boosters improved heavy payload success rates.</a:t>
            </a:r>
            <a:endParaRPr b="0" lang="pl-PL" sz="1000" strike="noStrike" u="none">
              <a:solidFill>
                <a:srgbClr val="000000"/>
              </a:solidFill>
              <a:uFillTx/>
              <a:latin typeface="Arial"/>
            </a:endParaRPr>
          </a:p>
        </p:txBody>
      </p:sp>
      <p:sp>
        <p:nvSpPr>
          <p:cNvPr id="84" name=""/>
          <p:cNvSpPr txBox="1"/>
          <p:nvPr/>
        </p:nvSpPr>
        <p:spPr>
          <a:xfrm>
            <a:off x="6300000" y="1260000"/>
            <a:ext cx="5040000" cy="4680000"/>
          </a:xfrm>
          <a:prstGeom prst="rect">
            <a:avLst/>
          </a:prstGeom>
          <a:noFill/>
          <a:ln w="0">
            <a:noFill/>
          </a:ln>
        </p:spPr>
        <p:txBody>
          <a:bodyPr lIns="90000" rIns="90000" tIns="45000" bIns="45000" anchor="t">
            <a:noAutofit/>
          </a:bodyPr>
          <a:p>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startAt="4"/>
            </a:pPr>
            <a:r>
              <a:rPr b="0" lang="pl-PL" sz="1000" strike="noStrike" u="none">
                <a:solidFill>
                  <a:srgbClr val="000000"/>
                </a:solidFill>
                <a:uFillTx/>
                <a:latin typeface="Arial"/>
              </a:rPr>
              <a:t>Dashboard Development</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Built an interactive Plotly Dash dashboard to visualize:</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Success rate per launch site (pie charts).</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Payload vs. launch outcome (scatter plots).</a:t>
            </a:r>
            <a:endParaRPr b="0" lang="pl-PL" sz="1000" strike="noStrike" u="none">
              <a:solidFill>
                <a:srgbClr val="000000"/>
              </a:solidFill>
              <a:uFillTx/>
              <a:latin typeface="Arial"/>
            </a:endParaRPr>
          </a:p>
          <a:p>
            <a:pPr lvl="2" marL="648000" indent="-216000">
              <a:spcAft>
                <a:spcPts val="567"/>
              </a:spcAft>
              <a:buClr>
                <a:srgbClr val="000000"/>
              </a:buClr>
              <a:buFont typeface="Symbol" charset="2"/>
              <a:buChar char=""/>
            </a:pPr>
            <a:r>
              <a:rPr b="0" lang="pl-PL" sz="1000" strike="noStrike" u="none">
                <a:solidFill>
                  <a:srgbClr val="000000"/>
                </a:solidFill>
                <a:uFillTx/>
                <a:latin typeface="Arial"/>
              </a:rPr>
              <a:t>Custom filtering and dynamic visualizations.</a:t>
            </a:r>
            <a:endParaRPr b="0" lang="pl-PL" sz="1000" strike="noStrike" u="none">
              <a:solidFill>
                <a:srgbClr val="000000"/>
              </a:solidFill>
              <a:uFillTx/>
              <a:latin typeface="Arial"/>
            </a:endParaRPr>
          </a:p>
          <a:p>
            <a:pPr marL="216000" indent="-216000">
              <a:spcAft>
                <a:spcPts val="567"/>
              </a:spcAft>
              <a:buClr>
                <a:srgbClr val="000000"/>
              </a:buClr>
              <a:buFont typeface="OpenSymbol"/>
              <a:buAutoNum type="arabicPeriod" startAt="4"/>
            </a:pPr>
            <a:r>
              <a:rPr b="0" lang="pl-PL" sz="1000" strike="noStrike" u="none">
                <a:solidFill>
                  <a:srgbClr val="000000"/>
                </a:solidFill>
                <a:uFillTx/>
                <a:latin typeface="Arial"/>
              </a:rPr>
              <a:t>Key Findings &amp; Business Impact</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Data-driven decision-making can optimize launch site selection and payload configurations.</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Machine learning models can help SpaceX predict and minimize mission failures.</a:t>
            </a:r>
            <a:endParaRPr b="0" lang="pl-PL" sz="1000" strike="noStrike" u="none">
              <a:solidFill>
                <a:srgbClr val="000000"/>
              </a:solidFill>
              <a:uFillTx/>
              <a:latin typeface="Arial"/>
            </a:endParaRPr>
          </a:p>
          <a:p>
            <a:pPr lvl="1" marL="432000" indent="-216000">
              <a:spcAft>
                <a:spcPts val="567"/>
              </a:spcAft>
              <a:buClr>
                <a:srgbClr val="000000"/>
              </a:buClr>
              <a:buFont typeface="Symbol" charset="2"/>
              <a:buChar char=""/>
            </a:pPr>
            <a:r>
              <a:rPr b="0" lang="pl-PL" sz="1000" strike="noStrike" u="none">
                <a:solidFill>
                  <a:srgbClr val="000000"/>
                </a:solidFill>
                <a:uFillTx/>
                <a:latin typeface="Arial"/>
              </a:rPr>
              <a:t>Interactive dashboards provide stakeholders with real-time insights into mission performance.</a:t>
            </a:r>
            <a:endParaRPr b="0" lang="pl-PL" sz="1000" strike="noStrike" u="none">
              <a:solidFill>
                <a:srgbClr val="000000"/>
              </a:solidFill>
              <a:uFillTx/>
              <a:latin typeface="Arial"/>
            </a:endParaRPr>
          </a:p>
          <a:p>
            <a:endParaRPr b="0" lang="pl-PL" sz="1000" strike="noStrike" u="none">
              <a:solidFill>
                <a:srgbClr val="000000"/>
              </a:solidFill>
              <a:uFillTx/>
              <a:latin typeface="Arial"/>
            </a:endParaRPr>
          </a:p>
          <a:p>
            <a:r>
              <a:rPr b="1" lang="pl-PL" sz="1000" strike="noStrike" u="none">
                <a:solidFill>
                  <a:srgbClr val="000000"/>
                </a:solidFill>
                <a:uFillTx/>
                <a:latin typeface="Arial"/>
              </a:rPr>
              <a:t>Final Takeaway</a:t>
            </a:r>
            <a:endParaRPr b="0" lang="pl-PL" sz="1000" strike="noStrike" u="none">
              <a:solidFill>
                <a:srgbClr val="000000"/>
              </a:solidFill>
              <a:uFillTx/>
              <a:latin typeface="Arial"/>
            </a:endParaRPr>
          </a:p>
          <a:p>
            <a:r>
              <a:rPr b="0" lang="pl-PL" sz="1000" strike="noStrike" u="none">
                <a:solidFill>
                  <a:srgbClr val="000000"/>
                </a:solidFill>
                <a:uFillTx/>
                <a:latin typeface="Arial"/>
              </a:rPr>
              <a:t>By leveraging data science, machine learning, and interactive analytics, we successfully built a predictive model and data-driven insights to support SpaceX’s goal of optimizing launch success and mission planning.</a:t>
            </a:r>
            <a:endParaRPr b="0" lang="pl-PL" sz="1000" strike="noStrike" u="none">
              <a:solidFill>
                <a:srgbClr val="000000"/>
              </a:solidFill>
              <a:uFillTx/>
              <a:latin typeface="Arial"/>
            </a:endParaRPr>
          </a:p>
        </p:txBody>
      </p:sp>
      <p:sp>
        <p:nvSpPr>
          <p:cNvPr id="2" name="PlaceHolder 1"/>
          <p:cNvSpPr>
            <a:spLocks noGrp="1"/>
          </p:cNvSpPr>
          <p:nvPr>
            <p:ph type="sldNum" idx="1"/>
          </p:nvPr>
        </p:nvSpPr>
        <p:spPr/>
        <p:txBody>
          <a:bodyPr/>
          <a:p>
            <a:fld id="{46F49BCA-6282-4426-8090-ECD50304E0EE}"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 name="PlaceHolder 1"/>
          <p:cNvSpPr>
            <a:spLocks noGrp="1"/>
          </p:cNvSpPr>
          <p:nvPr>
            <p:ph/>
          </p:nvPr>
        </p:nvSpPr>
        <p:spPr>
          <a:xfrm>
            <a:off x="770040" y="1409040"/>
            <a:ext cx="10569600" cy="4530600"/>
          </a:xfrm>
          <a:prstGeom prst="rect">
            <a:avLst/>
          </a:prstGeom>
          <a:noFill/>
          <a:ln w="0">
            <a:noFill/>
          </a:ln>
        </p:spPr>
        <p:txBody>
          <a:bodyPr lIns="90000" rIns="90000" tIns="45000" bIns="45000" anchor="t">
            <a:noAutofit/>
          </a:bodyPr>
          <a:p>
            <a:pPr indent="0" defTabSz="914400">
              <a:lnSpc>
                <a:spcPct val="100000"/>
              </a:lnSpc>
              <a:spcBef>
                <a:spcPts val="1191"/>
              </a:spcBef>
              <a:spcAft>
                <a:spcPts val="992"/>
              </a:spcAft>
              <a:buNone/>
              <a:tabLst>
                <a:tab algn="l" pos="0"/>
              </a:tabLst>
            </a:pPr>
            <a:r>
              <a:rPr b="0" lang="en-US" sz="1800" strike="noStrike" u="none">
                <a:solidFill>
                  <a:schemeClr val="accent3">
                    <a:lumMod val="25000"/>
                  </a:schemeClr>
                </a:solidFill>
                <a:uFillTx/>
                <a:latin typeface="Abadi"/>
              </a:rPr>
              <a:t>The dataset for this project was collected from two primary sources:</a:t>
            </a:r>
            <a:endParaRPr b="0" lang="pl-PL" sz="18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800" strike="noStrike" u="none">
                <a:solidFill>
                  <a:schemeClr val="accent3">
                    <a:lumMod val="25000"/>
                  </a:schemeClr>
                </a:solidFill>
                <a:uFillTx/>
                <a:latin typeface="Abadi"/>
              </a:rPr>
              <a:t>SpaceX API (spacexdata.com API)</a:t>
            </a:r>
            <a:endParaRPr b="0" lang="pl-PL" sz="1800" strike="noStrike" u="none">
              <a:solidFill>
                <a:srgbClr val="000000"/>
              </a:solidFill>
              <a:uFillTx/>
              <a:latin typeface="Arial"/>
            </a:endParaRPr>
          </a:p>
          <a:p>
            <a:pPr lvl="1" marL="864000" indent="-324000" defTabSz="914400">
              <a:lnSpc>
                <a:spcPct val="90000"/>
              </a:lnSpc>
              <a:spcBef>
                <a:spcPts val="1134"/>
              </a:spcBef>
              <a:buClr>
                <a:srgbClr val="000000"/>
              </a:buClr>
              <a:buFont typeface="Symbol" charset="2"/>
              <a:buChar char=""/>
              <a:tabLst>
                <a:tab algn="l" pos="0"/>
              </a:tabLst>
            </a:pPr>
            <a:r>
              <a:rPr b="0" lang="en-US" sz="1800" strike="noStrike" u="none">
                <a:solidFill>
                  <a:schemeClr val="accent3">
                    <a:lumMod val="25000"/>
                  </a:schemeClr>
                </a:solidFill>
                <a:uFillTx/>
                <a:latin typeface="Abadi"/>
              </a:rPr>
              <a:t>Provides structured data on Falcon 9 and Falcon Heavy launches, including launch dates, success/failure outcomes, payload details, and landing sites.</a:t>
            </a:r>
            <a:endParaRPr b="0" lang="pl-PL" sz="1800" strike="noStrike" u="none">
              <a:solidFill>
                <a:srgbClr val="000000"/>
              </a:solidFill>
              <a:uFillTx/>
              <a:latin typeface="Arial"/>
            </a:endParaRPr>
          </a:p>
          <a:p>
            <a:pPr lvl="1" marL="864000" indent="-324000" defTabSz="914400">
              <a:lnSpc>
                <a:spcPct val="90000"/>
              </a:lnSpc>
              <a:spcBef>
                <a:spcPts val="1134"/>
              </a:spcBef>
              <a:buClr>
                <a:srgbClr val="000000"/>
              </a:buClr>
              <a:buFont typeface="Symbol" charset="2"/>
              <a:buChar char=""/>
              <a:tabLst>
                <a:tab algn="l" pos="0"/>
              </a:tabLst>
            </a:pPr>
            <a:r>
              <a:rPr b="0" lang="en-US" sz="1800" strike="noStrike" u="none">
                <a:solidFill>
                  <a:schemeClr val="accent3">
                    <a:lumMod val="25000"/>
                  </a:schemeClr>
                </a:solidFill>
                <a:uFillTx/>
                <a:latin typeface="Abadi"/>
              </a:rPr>
              <a:t>API calls were used to fetch data programmatically in JSON format.</a:t>
            </a:r>
            <a:endParaRPr b="0" lang="pl-PL" sz="18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OpenSymbol"/>
              <a:buAutoNum type="arabicPeriod"/>
              <a:tabLst>
                <a:tab algn="l" pos="0"/>
              </a:tabLst>
            </a:pPr>
            <a:r>
              <a:rPr b="0" lang="en-US" sz="1800" strike="noStrike" u="none">
                <a:solidFill>
                  <a:schemeClr val="accent3">
                    <a:lumMod val="25000"/>
                  </a:schemeClr>
                </a:solidFill>
                <a:uFillTx/>
                <a:latin typeface="Abadi"/>
              </a:rPr>
              <a:t>Wikipedia Web Scraping (List of Falcon 9 and Falcon Heavy launches)</a:t>
            </a:r>
            <a:endParaRPr b="0" lang="pl-PL" sz="1800" strike="noStrike" u="none">
              <a:solidFill>
                <a:srgbClr val="000000"/>
              </a:solidFill>
              <a:uFillTx/>
              <a:latin typeface="Arial"/>
            </a:endParaRPr>
          </a:p>
          <a:p>
            <a:pPr lvl="1" marL="864000" indent="-324000" defTabSz="914400">
              <a:lnSpc>
                <a:spcPct val="90000"/>
              </a:lnSpc>
              <a:spcBef>
                <a:spcPts val="1134"/>
              </a:spcBef>
              <a:buClr>
                <a:srgbClr val="000000"/>
              </a:buClr>
              <a:buFont typeface="Symbol" charset="2"/>
              <a:buChar char=""/>
              <a:tabLst>
                <a:tab algn="l" pos="0"/>
              </a:tabLst>
            </a:pPr>
            <a:r>
              <a:rPr b="0" lang="en-US" sz="1800" strike="noStrike" u="none">
                <a:solidFill>
                  <a:schemeClr val="accent3">
                    <a:lumMod val="25000"/>
                  </a:schemeClr>
                </a:solidFill>
                <a:uFillTx/>
                <a:latin typeface="Abadi"/>
              </a:rPr>
              <a:t>Additional information, such as mission names, detailed descriptions, and success status, was extracted from Wikipedia using web scraping techniques.</a:t>
            </a:r>
            <a:endParaRPr b="0" lang="pl-PL" sz="1800" strike="noStrike" u="none">
              <a:solidFill>
                <a:srgbClr val="000000"/>
              </a:solidFill>
              <a:uFillTx/>
              <a:latin typeface="Arial"/>
            </a:endParaRPr>
          </a:p>
          <a:p>
            <a:pPr lvl="1" marL="864000" indent="-324000" defTabSz="914400">
              <a:lnSpc>
                <a:spcPct val="90000"/>
              </a:lnSpc>
              <a:spcBef>
                <a:spcPts val="1134"/>
              </a:spcBef>
              <a:buClr>
                <a:srgbClr val="000000"/>
              </a:buClr>
              <a:buFont typeface="Symbol" charset="2"/>
              <a:buChar char=""/>
              <a:tabLst>
                <a:tab algn="l" pos="0"/>
              </a:tabLst>
            </a:pPr>
            <a:r>
              <a:rPr b="0" lang="en-US" sz="1800" strike="noStrike" u="none">
                <a:solidFill>
                  <a:schemeClr val="accent3">
                    <a:lumMod val="25000"/>
                  </a:schemeClr>
                </a:solidFill>
                <a:uFillTx/>
                <a:latin typeface="Abadi"/>
              </a:rPr>
              <a:t>Data was scraped using Python libraries like BeautifulSoup and Requests to collect relevant tabular data.</a:t>
            </a:r>
            <a:endParaRPr b="0" lang="pl-PL" sz="1800" strike="noStrike" u="none">
              <a:solidFill>
                <a:srgbClr val="000000"/>
              </a:solidFill>
              <a:uFillTx/>
              <a:latin typeface="Arial"/>
            </a:endParaRPr>
          </a:p>
          <a:p>
            <a:pPr indent="0" defTabSz="914400">
              <a:lnSpc>
                <a:spcPct val="100000"/>
              </a:lnSpc>
              <a:spcBef>
                <a:spcPts val="1191"/>
              </a:spcBef>
              <a:spcAft>
                <a:spcPts val="992"/>
              </a:spcAft>
              <a:buNone/>
              <a:tabLst>
                <a:tab algn="l" pos="0"/>
              </a:tabLst>
            </a:pPr>
            <a:endParaRPr b="0" lang="pl-PL" sz="1800" strike="noStrike" u="none">
              <a:solidFill>
                <a:srgbClr val="000000"/>
              </a:solidFill>
              <a:uFillTx/>
              <a:latin typeface="Arial"/>
            </a:endParaRPr>
          </a:p>
        </p:txBody>
      </p:sp>
      <p:sp>
        <p:nvSpPr>
          <p:cNvPr id="8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Data Collection</a:t>
            </a:r>
            <a:endParaRPr b="0" lang="pl-PL" sz="4000" strike="noStrike" u="none">
              <a:solidFill>
                <a:srgbClr val="000000"/>
              </a:solidFill>
              <a:uFillTx/>
              <a:latin typeface="Arial"/>
            </a:endParaRPr>
          </a:p>
        </p:txBody>
      </p:sp>
      <p:sp>
        <p:nvSpPr>
          <p:cNvPr id="3" name="PlaceHolder 2"/>
          <p:cNvSpPr>
            <a:spLocks noGrp="1"/>
          </p:cNvSpPr>
          <p:nvPr>
            <p:ph type="sldNum" idx="1"/>
          </p:nvPr>
        </p:nvSpPr>
        <p:spPr/>
        <p:txBody>
          <a:bodyPr/>
          <a:p>
            <a:fld id="{27CD159B-C590-4604-A1C7-D6AF4A375CE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Data Collection – SpaceX API</a:t>
            </a:r>
            <a:endParaRPr b="0" lang="pl-PL" sz="4000" strike="noStrike" u="none">
              <a:solidFill>
                <a:srgbClr val="000000"/>
              </a:solidFill>
              <a:uFillTx/>
              <a:latin typeface="Arial"/>
            </a:endParaRPr>
          </a:p>
        </p:txBody>
      </p:sp>
      <p:sp>
        <p:nvSpPr>
          <p:cNvPr id="88" name=""/>
          <p:cNvSpPr/>
          <p:nvPr/>
        </p:nvSpPr>
        <p:spPr>
          <a:xfrm>
            <a:off x="7920000" y="144000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API Call to SpaceX API</a:t>
            </a:r>
            <a:endParaRPr b="0" lang="pl-PL" sz="1800" strike="noStrike" u="none">
              <a:solidFill>
                <a:srgbClr val="000000"/>
              </a:solidFill>
              <a:uFillTx/>
              <a:latin typeface="Arial"/>
            </a:endParaRPr>
          </a:p>
        </p:txBody>
      </p:sp>
      <p:sp>
        <p:nvSpPr>
          <p:cNvPr id="89" name=""/>
          <p:cNvSpPr/>
          <p:nvPr/>
        </p:nvSpPr>
        <p:spPr>
          <a:xfrm>
            <a:off x="7920000" y="247536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Extract JSON Data</a:t>
            </a:r>
            <a:endParaRPr b="0" lang="pl-PL" sz="1800" strike="noStrike" u="none">
              <a:solidFill>
                <a:srgbClr val="000000"/>
              </a:solidFill>
              <a:uFillTx/>
              <a:latin typeface="Arial"/>
            </a:endParaRPr>
          </a:p>
        </p:txBody>
      </p:sp>
      <p:sp>
        <p:nvSpPr>
          <p:cNvPr id="90" name=""/>
          <p:cNvSpPr/>
          <p:nvPr/>
        </p:nvSpPr>
        <p:spPr>
          <a:xfrm>
            <a:off x="7920000" y="351036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Transform</a:t>
            </a:r>
            <a:endParaRPr b="0" lang="pl-PL" sz="1800" strike="noStrike" u="none">
              <a:solidFill>
                <a:srgbClr val="000000"/>
              </a:solidFill>
              <a:uFillTx/>
              <a:latin typeface="Arial"/>
            </a:endParaRPr>
          </a:p>
        </p:txBody>
      </p:sp>
      <p:sp>
        <p:nvSpPr>
          <p:cNvPr id="91" name=""/>
          <p:cNvSpPr/>
          <p:nvPr/>
        </p:nvSpPr>
        <p:spPr>
          <a:xfrm>
            <a:off x="7920000" y="454572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Store in DataFrame</a:t>
            </a:r>
            <a:endParaRPr b="0" lang="pl-PL" sz="1800" strike="noStrike" u="none">
              <a:solidFill>
                <a:srgbClr val="000000"/>
              </a:solidFill>
              <a:uFillTx/>
              <a:latin typeface="Arial"/>
            </a:endParaRPr>
          </a:p>
        </p:txBody>
      </p:sp>
      <p:sp>
        <p:nvSpPr>
          <p:cNvPr id="92" name=""/>
          <p:cNvSpPr/>
          <p:nvPr/>
        </p:nvSpPr>
        <p:spPr>
          <a:xfrm>
            <a:off x="9540000" y="216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93" name=""/>
          <p:cNvSpPr/>
          <p:nvPr/>
        </p:nvSpPr>
        <p:spPr>
          <a:xfrm>
            <a:off x="9540000" y="3195360"/>
            <a:ext cx="360" cy="315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94" name=""/>
          <p:cNvSpPr/>
          <p:nvPr/>
        </p:nvSpPr>
        <p:spPr>
          <a:xfrm>
            <a:off x="9540000" y="4230360"/>
            <a:ext cx="360" cy="31536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95" name=""/>
          <p:cNvSpPr/>
          <p:nvPr/>
        </p:nvSpPr>
        <p:spPr>
          <a:xfrm>
            <a:off x="5702040" y="5599800"/>
            <a:ext cx="167760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l-PL" sz="2400" strike="noStrike" u="none">
                <a:solidFill>
                  <a:srgbClr val="0563c1"/>
                </a:solidFill>
                <a:uFillTx/>
                <a:latin typeface="Times New Roman"/>
                <a:hlinkClick r:id="rId2"/>
              </a:rPr>
              <a:t>Source code</a:t>
            </a:r>
            <a:endParaRPr b="0" lang="pl-PL" sz="2400" strike="noStrike" u="none">
              <a:solidFill>
                <a:srgbClr val="000000"/>
              </a:solidFill>
              <a:uFillTx/>
              <a:latin typeface="Arial"/>
            </a:endParaRPr>
          </a:p>
        </p:txBody>
      </p:sp>
      <p:sp>
        <p:nvSpPr>
          <p:cNvPr id="96" name=""/>
          <p:cNvSpPr/>
          <p:nvPr/>
        </p:nvSpPr>
        <p:spPr>
          <a:xfrm>
            <a:off x="720000" y="1400040"/>
            <a:ext cx="6839640" cy="4199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l-PL" sz="1400" strike="noStrike" u="none">
                <a:solidFill>
                  <a:srgbClr val="000000"/>
                </a:solidFill>
                <a:uFillTx/>
                <a:latin typeface="Arial"/>
              </a:rPr>
              <a:t>Additional mission details were obtained by scraping the "List of Falcon 9 and Falcon Heavy launches" page on Wikipedia. Using Python’s BeautifulSoup and Requests, we extracted tabular data, including mission names, customer payloads, and specific launch details. The scraped data was cleaned and merged with the API dataset for a more comprehensive analysis.</a:t>
            </a:r>
            <a:endParaRPr b="0" lang="pl-PL" sz="1400" strike="noStrike" u="none">
              <a:solidFill>
                <a:srgbClr val="000000"/>
              </a:solidFill>
              <a:uFillTx/>
              <a:latin typeface="Arial"/>
            </a:endParaRPr>
          </a:p>
          <a:p>
            <a:pPr>
              <a:lnSpc>
                <a:spcPct val="100000"/>
              </a:lnSpc>
            </a:pPr>
            <a:r>
              <a:rPr b="0" lang="pl-PL" sz="1400" strike="noStrike" u="none">
                <a:solidFill>
                  <a:srgbClr val="000000"/>
                </a:solidFill>
                <a:uFillTx/>
                <a:latin typeface="Arial"/>
              </a:rPr>
              <a:t>Key Steps:</a:t>
            </a:r>
            <a:endParaRPr b="0" lang="pl-PL" sz="1400" strike="noStrike" u="none">
              <a:solidFill>
                <a:srgbClr val="000000"/>
              </a:solidFill>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pl-PL" sz="1400" strike="noStrike" u="none">
                <a:solidFill>
                  <a:srgbClr val="000000"/>
                </a:solidFill>
                <a:uFillTx/>
                <a:latin typeface="Arial"/>
              </a:rPr>
              <a:t>Identified and accessed relevant tables on Wikipedia.</a:t>
            </a:r>
            <a:endParaRPr b="0" lang="pl-PL" sz="1400" strike="noStrike" u="none">
              <a:solidFill>
                <a:srgbClr val="000000"/>
              </a:solidFill>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pl-PL" sz="1400" strike="noStrike" u="none">
                <a:solidFill>
                  <a:srgbClr val="000000"/>
                </a:solidFill>
                <a:uFillTx/>
                <a:latin typeface="Arial"/>
              </a:rPr>
              <a:t>Extracted mission data using BeautifulSoup.</a:t>
            </a:r>
            <a:endParaRPr b="0" lang="pl-PL" sz="1400" strike="noStrike" u="none">
              <a:solidFill>
                <a:srgbClr val="000000"/>
              </a:solidFill>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0" lang="pl-PL" sz="1400" strike="noStrike" u="none">
                <a:solidFill>
                  <a:srgbClr val="000000"/>
                </a:solidFill>
                <a:uFillTx/>
                <a:latin typeface="Arial"/>
              </a:rPr>
              <a:t>Cleaned and structured the data for integration.</a:t>
            </a:r>
            <a:endParaRPr b="0" lang="pl-PL" sz="1400" strike="noStrike" u="none">
              <a:solidFill>
                <a:srgbClr val="000000"/>
              </a:solidFill>
              <a:uFillTx/>
              <a:latin typeface="Arial"/>
            </a:endParaRPr>
          </a:p>
          <a:p>
            <a:pPr>
              <a:lnSpc>
                <a:spcPct val="100000"/>
              </a:lnSpc>
            </a:pPr>
            <a:r>
              <a:rPr b="0" lang="pl-PL" sz="1400" strike="noStrike" u="none">
                <a:solidFill>
                  <a:srgbClr val="000000"/>
                </a:solidFill>
                <a:uFillTx/>
                <a:latin typeface="Arial"/>
              </a:rPr>
              <a:t>These combined sources provided a robust dataset for evaluating SpaceX’s launch performance and predicting future outcomes.</a:t>
            </a:r>
            <a:endParaRPr b="0" lang="pl-PL" sz="1400" strike="noStrike" u="none">
              <a:solidFill>
                <a:srgbClr val="000000"/>
              </a:solidFill>
              <a:uFillTx/>
              <a:latin typeface="Arial"/>
            </a:endParaRPr>
          </a:p>
          <a:p>
            <a:pPr>
              <a:lnSpc>
                <a:spcPct val="100000"/>
              </a:lnSpc>
            </a:pPr>
            <a:r>
              <a:rPr b="0" lang="pl-PL" sz="1400" strike="noStrike" u="none">
                <a:solidFill>
                  <a:srgbClr val="000000"/>
                </a:solidFill>
                <a:uFillTx/>
                <a:latin typeface="Arial"/>
              </a:rPr>
              <a:t>The complete source code is available at the following link:</a:t>
            </a:r>
            <a:endParaRPr b="0" lang="pl-PL" sz="1400" strike="noStrike" u="none">
              <a:solidFill>
                <a:srgbClr val="000000"/>
              </a:solidFill>
              <a:uFillTx/>
              <a:latin typeface="Arial"/>
            </a:endParaRPr>
          </a:p>
          <a:p>
            <a:pPr>
              <a:lnSpc>
                <a:spcPct val="100000"/>
              </a:lnSpc>
            </a:pPr>
            <a:endParaRPr b="0" lang="pl-PL" sz="1400" strike="noStrike" u="none">
              <a:solidFill>
                <a:srgbClr val="000000"/>
              </a:solidFill>
              <a:uFillTx/>
              <a:latin typeface="Arial"/>
            </a:endParaRPr>
          </a:p>
        </p:txBody>
      </p:sp>
      <p:sp>
        <p:nvSpPr>
          <p:cNvPr id="2" name="PlaceHolder 1"/>
          <p:cNvSpPr>
            <a:spLocks noGrp="1"/>
          </p:cNvSpPr>
          <p:nvPr>
            <p:ph type="sldNum" idx="1"/>
          </p:nvPr>
        </p:nvSpPr>
        <p:spPr/>
        <p:txBody>
          <a:bodyPr/>
          <a:p>
            <a:fld id="{8770594D-8EB8-4312-B176-1DD652DACB30}"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uFillTx/>
              <a:latin typeface="Abadi"/>
              <a:ea typeface="IBM Plex Mono SemiBold"/>
            </a:endParaRPr>
          </a:p>
        </p:txBody>
      </p:sp>
      <p:sp>
        <p:nvSpPr>
          <p:cNvPr id="98"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uFillTx/>
                <a:latin typeface="Abadi"/>
                <a:ea typeface="IBM Plex Mono SemiBold"/>
              </a:rPr>
              <a:t>Data Collection - Scraping</a:t>
            </a:r>
            <a:endParaRPr b="0" lang="pl-PL" sz="4000" strike="noStrike" u="none">
              <a:solidFill>
                <a:srgbClr val="000000"/>
              </a:solidFill>
              <a:uFillTx/>
              <a:latin typeface="Arial"/>
            </a:endParaRPr>
          </a:p>
        </p:txBody>
      </p:sp>
      <p:sp>
        <p:nvSpPr>
          <p:cNvPr id="99" name=""/>
          <p:cNvSpPr/>
          <p:nvPr/>
        </p:nvSpPr>
        <p:spPr>
          <a:xfrm>
            <a:off x="7920000" y="144000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Web Scarping Wikipedia</a:t>
            </a:r>
            <a:endParaRPr b="0" lang="pl-PL" sz="1800" strike="noStrike" u="none">
              <a:solidFill>
                <a:srgbClr val="000000"/>
              </a:solidFill>
              <a:uFillTx/>
              <a:latin typeface="Arial"/>
            </a:endParaRPr>
          </a:p>
        </p:txBody>
      </p:sp>
      <p:sp>
        <p:nvSpPr>
          <p:cNvPr id="100" name=""/>
          <p:cNvSpPr/>
          <p:nvPr/>
        </p:nvSpPr>
        <p:spPr>
          <a:xfrm>
            <a:off x="7920000" y="247536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Extract Table Data</a:t>
            </a:r>
            <a:endParaRPr b="0" lang="pl-PL" sz="1800" strike="noStrike" u="none">
              <a:solidFill>
                <a:srgbClr val="000000"/>
              </a:solidFill>
              <a:uFillTx/>
              <a:latin typeface="Arial"/>
            </a:endParaRPr>
          </a:p>
        </p:txBody>
      </p:sp>
      <p:sp>
        <p:nvSpPr>
          <p:cNvPr id="101" name=""/>
          <p:cNvSpPr/>
          <p:nvPr/>
        </p:nvSpPr>
        <p:spPr>
          <a:xfrm>
            <a:off x="7920000" y="351036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Format</a:t>
            </a:r>
            <a:endParaRPr b="0" lang="pl-PL" sz="1800" strike="noStrike" u="none">
              <a:solidFill>
                <a:srgbClr val="000000"/>
              </a:solidFill>
              <a:uFillTx/>
              <a:latin typeface="Arial"/>
            </a:endParaRPr>
          </a:p>
        </p:txBody>
      </p:sp>
      <p:sp>
        <p:nvSpPr>
          <p:cNvPr id="102" name=""/>
          <p:cNvSpPr/>
          <p:nvPr/>
        </p:nvSpPr>
        <p:spPr>
          <a:xfrm>
            <a:off x="7920000" y="4545720"/>
            <a:ext cx="3419640" cy="71964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pl-PL" sz="1800" strike="noStrike" u="none">
                <a:solidFill>
                  <a:srgbClr val="000000"/>
                </a:solidFill>
                <a:uFillTx/>
                <a:latin typeface="Arial"/>
              </a:rPr>
              <a:t>Store in DataFrame</a:t>
            </a:r>
            <a:endParaRPr b="0" lang="pl-PL" sz="1800" strike="noStrike" u="none">
              <a:solidFill>
                <a:srgbClr val="000000"/>
              </a:solidFill>
              <a:uFillTx/>
              <a:latin typeface="Arial"/>
            </a:endParaRPr>
          </a:p>
        </p:txBody>
      </p:sp>
      <p:sp>
        <p:nvSpPr>
          <p:cNvPr id="103" name=""/>
          <p:cNvSpPr/>
          <p:nvPr/>
        </p:nvSpPr>
        <p:spPr>
          <a:xfrm>
            <a:off x="9540000" y="2160000"/>
            <a:ext cx="360" cy="360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04" name=""/>
          <p:cNvSpPr/>
          <p:nvPr/>
        </p:nvSpPr>
        <p:spPr>
          <a:xfrm>
            <a:off x="9540000" y="3195360"/>
            <a:ext cx="360" cy="3150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05" name=""/>
          <p:cNvSpPr/>
          <p:nvPr/>
        </p:nvSpPr>
        <p:spPr>
          <a:xfrm>
            <a:off x="9540000" y="4230360"/>
            <a:ext cx="360" cy="31536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pl-PL" sz="1800" strike="noStrike" u="none">
              <a:solidFill>
                <a:srgbClr val="000000"/>
              </a:solidFill>
              <a:uFillTx/>
              <a:latin typeface="Arial"/>
            </a:endParaRPr>
          </a:p>
        </p:txBody>
      </p:sp>
      <p:sp>
        <p:nvSpPr>
          <p:cNvPr id="106" name=""/>
          <p:cNvSpPr/>
          <p:nvPr/>
        </p:nvSpPr>
        <p:spPr>
          <a:xfrm>
            <a:off x="5760000" y="4972680"/>
            <a:ext cx="1799640" cy="426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l-PL" sz="2400" strike="noStrike" u="none">
                <a:solidFill>
                  <a:srgbClr val="0563c1"/>
                </a:solidFill>
                <a:uFillTx/>
                <a:latin typeface="Times New Roman"/>
                <a:hlinkClick r:id="rId2"/>
              </a:rPr>
              <a:t>Source code</a:t>
            </a:r>
            <a:endParaRPr b="0" lang="pl-PL" sz="2400" strike="noStrike" u="none">
              <a:solidFill>
                <a:srgbClr val="000000"/>
              </a:solidFill>
              <a:uFillTx/>
              <a:latin typeface="Arial"/>
            </a:endParaRPr>
          </a:p>
        </p:txBody>
      </p:sp>
      <p:sp>
        <p:nvSpPr>
          <p:cNvPr id="107" name="Content Placeholder 5"/>
          <p:cNvSpPr/>
          <p:nvPr/>
        </p:nvSpPr>
        <p:spPr>
          <a:xfrm>
            <a:off x="770040" y="1440000"/>
            <a:ext cx="6969600" cy="32396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pPr>
            <a:r>
              <a:rPr b="0" lang="en-US" sz="1400" strike="noStrike" u="none">
                <a:solidFill>
                  <a:schemeClr val="accent3">
                    <a:lumMod val="25000"/>
                  </a:schemeClr>
                </a:solidFill>
                <a:uFillTx/>
                <a:latin typeface="Abadi"/>
              </a:rPr>
              <a:t>The SpaceX API provides structured data on all Falcon 9 and Falcon Heavy launches. Using API calls, we retrieved key information such as launch dates, rocket versions, payload details, launch sites, and landing outcomes. The data was fetched in JSON format, processed, and stored for further analysis.</a:t>
            </a:r>
            <a:endParaRPr b="0" lang="pl-PL" sz="1400" strike="noStrike" u="none">
              <a:solidFill>
                <a:srgbClr val="000000"/>
              </a:solidFill>
              <a:uFillTx/>
              <a:latin typeface="Arial"/>
            </a:endParaRPr>
          </a:p>
          <a:p>
            <a:pPr defTabSz="914400">
              <a:lnSpc>
                <a:spcPct val="100000"/>
              </a:lnSpc>
              <a:spcBef>
                <a:spcPts val="1191"/>
              </a:spcBef>
              <a:spcAft>
                <a:spcPts val="992"/>
              </a:spcAft>
            </a:pPr>
            <a:r>
              <a:rPr b="0" lang="en-US" sz="1400" strike="noStrike" u="none">
                <a:solidFill>
                  <a:schemeClr val="accent3">
                    <a:lumMod val="25000"/>
                  </a:schemeClr>
                </a:solidFill>
                <a:uFillTx/>
                <a:latin typeface="Abadi"/>
              </a:rPr>
              <a:t>Key Steps:</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pPr>
            <a:r>
              <a:rPr b="0" lang="en-US" sz="1400" strike="noStrike" u="none">
                <a:solidFill>
                  <a:schemeClr val="accent3">
                    <a:lumMod val="25000"/>
                  </a:schemeClr>
                </a:solidFill>
                <a:uFillTx/>
                <a:latin typeface="Abadi"/>
              </a:rPr>
              <a:t>Sent API requests to retrieve SpaceX launch data.</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pPr>
            <a:r>
              <a:rPr b="0" lang="en-US" sz="1400" strike="noStrike" u="none">
                <a:solidFill>
                  <a:schemeClr val="accent3">
                    <a:lumMod val="25000"/>
                  </a:schemeClr>
                </a:solidFill>
                <a:uFillTx/>
                <a:latin typeface="Abadi"/>
              </a:rPr>
              <a:t>Extracted relevant fields (e.g., mission name, success status, orbit type).</a:t>
            </a:r>
            <a:endParaRPr b="0" lang="pl-PL" sz="1400" strike="noStrike" u="none">
              <a:solidFill>
                <a:srgbClr val="000000"/>
              </a:solidFill>
              <a:uFillTx/>
              <a:latin typeface="Arial"/>
            </a:endParaRPr>
          </a:p>
          <a:p>
            <a:pPr marL="432000" indent="-324000" defTabSz="914400">
              <a:lnSpc>
                <a:spcPct val="100000"/>
              </a:lnSpc>
              <a:spcBef>
                <a:spcPts val="1191"/>
              </a:spcBef>
              <a:spcAft>
                <a:spcPts val="992"/>
              </a:spcAft>
              <a:buClr>
                <a:srgbClr val="292929"/>
              </a:buClr>
              <a:buFont typeface="Symbol" charset="2"/>
              <a:buChar char=""/>
            </a:pPr>
            <a:r>
              <a:rPr b="0" lang="en-US" sz="1400" strike="noStrike" u="none">
                <a:solidFill>
                  <a:schemeClr val="accent3">
                    <a:lumMod val="25000"/>
                  </a:schemeClr>
                </a:solidFill>
                <a:uFillTx/>
                <a:latin typeface="Abadi"/>
              </a:rPr>
              <a:t>Converted JSON data into a structured DataFrame.</a:t>
            </a:r>
            <a:endParaRPr b="0" lang="pl-PL" sz="1400" strike="noStrike" u="none">
              <a:solidFill>
                <a:srgbClr val="000000"/>
              </a:solidFill>
              <a:uFillTx/>
              <a:latin typeface="Arial"/>
            </a:endParaRPr>
          </a:p>
          <a:p>
            <a:pPr defTabSz="914400">
              <a:lnSpc>
                <a:spcPct val="100000"/>
              </a:lnSpc>
              <a:spcBef>
                <a:spcPts val="1191"/>
              </a:spcBef>
              <a:spcAft>
                <a:spcPts val="992"/>
              </a:spcAft>
            </a:pPr>
            <a:r>
              <a:rPr b="0" lang="en-US" sz="1400" strike="noStrike" u="none">
                <a:solidFill>
                  <a:schemeClr val="accent3">
                    <a:lumMod val="25000"/>
                  </a:schemeClr>
                </a:solidFill>
                <a:uFillTx/>
                <a:latin typeface="Abadi"/>
              </a:rPr>
              <a:t>The complete source code is available at the following link:</a:t>
            </a:r>
            <a:endParaRPr b="0" lang="pl-PL" sz="1400" strike="noStrike" u="none">
              <a:solidFill>
                <a:srgbClr val="000000"/>
              </a:solidFill>
              <a:uFillTx/>
              <a:latin typeface="Arial"/>
            </a:endParaRPr>
          </a:p>
          <a:p>
            <a:pPr defTabSz="914400">
              <a:lnSpc>
                <a:spcPct val="100000"/>
              </a:lnSpc>
              <a:spcBef>
                <a:spcPts val="1191"/>
              </a:spcBef>
              <a:spcAft>
                <a:spcPts val="992"/>
              </a:spcAft>
            </a:pPr>
            <a:endParaRPr b="0" lang="pl-PL" sz="1400" strike="noStrike" u="none">
              <a:solidFill>
                <a:srgbClr val="000000"/>
              </a:solidFill>
              <a:uFillTx/>
              <a:latin typeface="Arial"/>
            </a:endParaRPr>
          </a:p>
        </p:txBody>
      </p:sp>
      <p:sp>
        <p:nvSpPr>
          <p:cNvPr id="2" name="PlaceHolder 1"/>
          <p:cNvSpPr>
            <a:spLocks noGrp="1"/>
          </p:cNvSpPr>
          <p:nvPr>
            <p:ph type="sldNum" idx="1"/>
          </p:nvPr>
        </p:nvSpPr>
        <p:spPr/>
        <p:txBody>
          <a:bodyPr/>
          <a:p>
            <a:fld id="{3EC1FFC6-E3B6-4E08-A1E7-655D0806136D}"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224</TotalTime>
  <Application>LibreOffice/24.8.4.2$Linux_X86_64 LibreOffice_project/480$Build-2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pl-PL</dc:language>
  <cp:lastModifiedBy/>
  <cp:lastPrinted>2025-01-31T20:15:26Z</cp:lastPrinted>
  <dcterms:modified xsi:type="dcterms:W3CDTF">2025-01-31T20:26:24Z</dcterms:modified>
  <cp:revision>211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